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41"/>
  </p:notesMasterIdLst>
  <p:sldIdLst>
    <p:sldId id="257" r:id="rId2"/>
    <p:sldId id="309" r:id="rId3"/>
    <p:sldId id="259" r:id="rId4"/>
    <p:sldId id="260" r:id="rId5"/>
    <p:sldId id="261" r:id="rId6"/>
    <p:sldId id="317" r:id="rId7"/>
    <p:sldId id="263" r:id="rId8"/>
    <p:sldId id="264" r:id="rId9"/>
    <p:sldId id="315" r:id="rId10"/>
    <p:sldId id="266" r:id="rId11"/>
    <p:sldId id="267" r:id="rId12"/>
    <p:sldId id="268" r:id="rId13"/>
    <p:sldId id="269" r:id="rId14"/>
    <p:sldId id="270" r:id="rId15"/>
    <p:sldId id="298" r:id="rId16"/>
    <p:sldId id="272" r:id="rId17"/>
    <p:sldId id="273" r:id="rId18"/>
    <p:sldId id="318" r:id="rId19"/>
    <p:sldId id="319" r:id="rId20"/>
    <p:sldId id="320" r:id="rId21"/>
    <p:sldId id="322" r:id="rId22"/>
    <p:sldId id="323" r:id="rId23"/>
    <p:sldId id="324" r:id="rId24"/>
    <p:sldId id="325" r:id="rId25"/>
    <p:sldId id="326" r:id="rId26"/>
    <p:sldId id="327" r:id="rId27"/>
    <p:sldId id="328" r:id="rId28"/>
    <p:sldId id="329" r:id="rId29"/>
    <p:sldId id="330" r:id="rId30"/>
    <p:sldId id="331" r:id="rId31"/>
    <p:sldId id="332" r:id="rId32"/>
    <p:sldId id="335" r:id="rId33"/>
    <p:sldId id="336" r:id="rId34"/>
    <p:sldId id="337" r:id="rId35"/>
    <p:sldId id="338" r:id="rId36"/>
    <p:sldId id="339" r:id="rId37"/>
    <p:sldId id="340" r:id="rId38"/>
    <p:sldId id="342" r:id="rId39"/>
    <p:sldId id="31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240" autoAdjust="0"/>
    <p:restoredTop sz="91623" autoAdjust="0"/>
  </p:normalViewPr>
  <p:slideViewPr>
    <p:cSldViewPr snapToGrid="0">
      <p:cViewPr varScale="1">
        <p:scale>
          <a:sx n="61" d="100"/>
          <a:sy n="61" d="100"/>
        </p:scale>
        <p:origin x="88" y="200"/>
      </p:cViewPr>
      <p:guideLst/>
    </p:cSldViewPr>
  </p:slideViewPr>
  <p:notesTextViewPr>
    <p:cViewPr>
      <p:scale>
        <a:sx n="1" d="1"/>
        <a:sy n="1" d="1"/>
      </p:scale>
      <p:origin x="0" y="0"/>
    </p:cViewPr>
  </p:notesTextViewPr>
  <p:sorterViewPr>
    <p:cViewPr>
      <p:scale>
        <a:sx n="53" d="100"/>
        <a:sy n="53" d="100"/>
      </p:scale>
      <p:origin x="0" y="-1069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a:t>Observe</a:t>
          </a:r>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a:t>Inquire</a:t>
          </a:r>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a:t>Diagnose</a:t>
          </a:r>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a:t>Design</a:t>
          </a:r>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a:t>Assess Student Learning</a:t>
          </a:r>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a:t>Teach</a:t>
          </a:r>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Assessment: 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a:solidFill>
                <a:schemeClr val="tx1"/>
              </a:solidFill>
            </a:rPr>
            <a:t>Strategize/Teach</a:t>
          </a:r>
        </a:p>
        <a:p>
          <a:r>
            <a:rPr lang="en-US" dirty="0">
              <a:solidFill>
                <a:schemeClr val="tx1"/>
              </a:solidFill>
            </a:rPr>
            <a:t>Differentiate Instruction and Intervention</a:t>
          </a: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59F0F26D-0E65-49E8-B25E-C5E8D9882298}" type="presOf" srcId="{C3471FA4-7764-4FED-BA9F-8EFB4BFA0F99}" destId="{F58CAAE3-CEE1-41C9-B5E4-82A713BA3F54}"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DD4A5618-6EC5-48D8-A84E-C1E50CDF6D63}" type="presOf" srcId="{C3471FA4-7764-4FED-BA9F-8EFB4BFA0F99}" destId="{67769099-580B-47C0-AC43-BE8BB9726211}"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0A50748D-0662-4A9E-9F64-7C680FCD4970}" srcId="{D5850620-F4FF-400A-9C4E-91B2A46B61CC}" destId="{61596783-42C6-427C-BAF8-ED8901AD0851}" srcOrd="1" destOrd="0" parTransId="{3278EB2E-2C38-4503-ABC1-9E7845CFF8CE}" sibTransId="{3C4F4117-AC35-4F68-99C5-2BC610A067EE}"/>
    <dgm:cxn modelId="{0E240501-0120-4C16-B1CA-85E1ED0AE290}" srcId="{D5850620-F4FF-400A-9C4E-91B2A46B61CC}" destId="{81E1AB89-AFA6-4607-A719-6081FEDBA556}" srcOrd="0" destOrd="0" parTransId="{11966A1C-9755-430D-AA24-2CC219920CB0}" sibTransId="{C3471FA4-7764-4FED-BA9F-8EFB4BFA0F99}"/>
    <dgm:cxn modelId="{400C6B66-D5C2-4F35-9909-60C10581C645}" srcId="{D5850620-F4FF-400A-9C4E-91B2A46B61CC}" destId="{64721B5C-D14F-4D74-AA61-145FB20779E1}" srcOrd="2" destOrd="0" parTransId="{D04079BB-3D4B-4271-B972-3BABAE479A19}" sibTransId="{ECE17288-4B27-42EE-A505-EBD66C5FB3C0}"/>
    <dgm:cxn modelId="{659FF691-2E7E-4BF1-8C4B-8BDE98FE708F}" type="presOf" srcId="{61596783-42C6-427C-BAF8-ED8901AD0851}" destId="{92DE5DD0-9E39-4ADE-8130-FD6B7CF3AC92}"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4DA6F389-F7DB-4DFE-A162-FD14107ABD2E}" type="presOf" srcId="{96E8FC0F-6283-44C5-9E12-DBEAF44B96AF}" destId="{8513FB1E-B849-4B5F-9EAA-2FA770C69E7C}" srcOrd="0" destOrd="0" presId="urn:microsoft.com/office/officeart/2005/8/layout/cycle5"/>
    <dgm:cxn modelId="{278F38C9-4EB1-4057-9F2B-DD4322AD9523}" type="presOf" srcId="{E34C99AB-C6D5-4508-84FF-1A6EA8A9E59E}" destId="{205F2BF5-E970-4370-A83E-DE102CF7DDC8}" srcOrd="0" destOrd="0" presId="urn:microsoft.com/office/officeart/2005/8/layout/cycle5"/>
    <dgm:cxn modelId="{A1985F3D-1D81-4BB9-A060-291A48F768C8}" type="presOf" srcId="{DF1D113F-0A54-407A-9CFC-695A5F71D5C8}" destId="{07C5B955-8109-42E9-8646-E931F71B2CAD}" srcOrd="0" destOrd="0" presId="urn:microsoft.com/office/officeart/2005/8/layout/cycle5"/>
    <dgm:cxn modelId="{3BBECF61-8A3E-4070-957D-47D328285402}" type="presOf" srcId="{04009CC4-02D9-4481-9280-2CE762CFC6A3}" destId="{71DD129E-1557-4088-A6B0-34D4ED2D7718}" srcOrd="0" destOrd="0" presId="urn:microsoft.com/office/officeart/2005/8/layout/cycle5"/>
    <dgm:cxn modelId="{81D14EC4-4015-4EB5-B7E0-757E8084B464}"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915F307A-CA46-474A-90F5-0130BBD3F7D7}" type="presOf" srcId="{7AC07A74-C07F-416D-BD5F-9E5B6DBC0BB9}" destId="{73978B89-55E0-4727-AFEC-3DA78C34A0DD}" srcOrd="0" destOrd="0" presId="urn:microsoft.com/office/officeart/2005/8/layout/cycle5"/>
    <dgm:cxn modelId="{F8D63282-D68D-4BDE-9FBD-0EABC0F57D3A}" srcId="{96E8FC0F-6283-44C5-9E12-DBEAF44B96AF}" destId="{B3DD83AF-284B-4170-9033-54F6179917D7}" srcOrd="4" destOrd="0" parTransId="{865F258F-63E5-4C8F-8C18-72D014188C52}" sibTransId="{7AC07A74-C07F-416D-BD5F-9E5B6DBC0BB9}"/>
    <dgm:cxn modelId="{B0066417-473F-45C0-B6CF-4DD5453E6393}" srcId="{96E8FC0F-6283-44C5-9E12-DBEAF44B96AF}" destId="{36718A72-C635-4700-B6AF-647EBE6AE9E1}" srcOrd="1" destOrd="0" parTransId="{64531FAC-78CF-438D-BC9A-A64C38EB28B1}" sibTransId="{E34C99AB-C6D5-4508-84FF-1A6EA8A9E59E}"/>
    <dgm:cxn modelId="{B25BCEA9-93B5-47A7-BB02-CEE90FC3C599}" type="presOf" srcId="{06132753-ABEC-4B30-B9DF-E775D3246DB9}" destId="{2C325EB2-7D5A-47D2-9349-D69D85F1DDAD}" srcOrd="0" destOrd="0" presId="urn:microsoft.com/office/officeart/2005/8/layout/cycle5"/>
    <dgm:cxn modelId="{B2B53DD3-EB8A-4623-ACFC-C7B11C5FB81A}" type="presOf" srcId="{2B62D6BF-3A9C-4025-BC3B-DED4F65CA47B}" destId="{BF99EAC7-FFD0-43ED-8A5C-81AB2C56AE94}"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7478F85-E70E-48A2-ADEB-773F0E2D2EB5}"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B9718A37-66FE-42BD-969C-D470F5BBCFD0}" type="presOf" srcId="{B3DD83AF-284B-4170-9033-54F6179917D7}" destId="{FB84403D-89C3-44B0-A20D-0BFD20AD9755}" srcOrd="0" destOrd="0" presId="urn:microsoft.com/office/officeart/2005/8/layout/cycle5"/>
    <dgm:cxn modelId="{7D4FD44B-D5C1-42D8-B063-622B50681D8B}" type="presOf" srcId="{5996F9D2-D747-4C77-886D-E320C62E1E7D}" destId="{BAB4FE5A-04F8-46B9-92C8-C9985FA5A56A}" srcOrd="0" destOrd="0" presId="urn:microsoft.com/office/officeart/2005/8/layout/cycle5"/>
    <dgm:cxn modelId="{7136353E-6A3E-45CC-9B7E-FABB6435CB88}" type="presParOf" srcId="{8513FB1E-B849-4B5F-9EAA-2FA770C69E7C}" destId="{07C5B955-8109-42E9-8646-E931F71B2CAD}" srcOrd="0" destOrd="0" presId="urn:microsoft.com/office/officeart/2005/8/layout/cycle5"/>
    <dgm:cxn modelId="{98C67281-B3F4-4559-9283-D5690522764A}" type="presParOf" srcId="{8513FB1E-B849-4B5F-9EAA-2FA770C69E7C}" destId="{49F86AAD-E0CB-4BE9-A8CC-0ADE39AD32EC}" srcOrd="1" destOrd="0" presId="urn:microsoft.com/office/officeart/2005/8/layout/cycle5"/>
    <dgm:cxn modelId="{D2FAB28E-6AD7-448B-A142-2FE378EEE2FE}" type="presParOf" srcId="{8513FB1E-B849-4B5F-9EAA-2FA770C69E7C}" destId="{BAB4FE5A-04F8-46B9-92C8-C9985FA5A56A}" srcOrd="2" destOrd="0" presId="urn:microsoft.com/office/officeart/2005/8/layout/cycle5"/>
    <dgm:cxn modelId="{35B8311F-6D24-4708-B3E4-DC180E215234}" type="presParOf" srcId="{8513FB1E-B849-4B5F-9EAA-2FA770C69E7C}" destId="{2E720B26-6BF2-4BA7-8AE7-54D60E76A8F5}" srcOrd="3" destOrd="0" presId="urn:microsoft.com/office/officeart/2005/8/layout/cycle5"/>
    <dgm:cxn modelId="{9138162F-A5AE-4CEA-AF4E-971491955017}" type="presParOf" srcId="{8513FB1E-B849-4B5F-9EAA-2FA770C69E7C}" destId="{1115ABF6-161C-4D2E-8008-F9650E3A5665}" srcOrd="4" destOrd="0" presId="urn:microsoft.com/office/officeart/2005/8/layout/cycle5"/>
    <dgm:cxn modelId="{C4306543-5CBF-49B6-BE10-990E5D8EECA8}" type="presParOf" srcId="{8513FB1E-B849-4B5F-9EAA-2FA770C69E7C}" destId="{205F2BF5-E970-4370-A83E-DE102CF7DDC8}" srcOrd="5" destOrd="0" presId="urn:microsoft.com/office/officeart/2005/8/layout/cycle5"/>
    <dgm:cxn modelId="{99167B77-3C07-470D-A98F-075B5CADACAD}" type="presParOf" srcId="{8513FB1E-B849-4B5F-9EAA-2FA770C69E7C}" destId="{BF99EAC7-FFD0-43ED-8A5C-81AB2C56AE94}" srcOrd="6" destOrd="0" presId="urn:microsoft.com/office/officeart/2005/8/layout/cycle5"/>
    <dgm:cxn modelId="{495DF9AD-775C-4C50-8D8A-F3FFABDC0C84}" type="presParOf" srcId="{8513FB1E-B849-4B5F-9EAA-2FA770C69E7C}" destId="{8DFA4B35-A400-481D-BA69-AFA40B9C0F80}" srcOrd="7" destOrd="0" presId="urn:microsoft.com/office/officeart/2005/8/layout/cycle5"/>
    <dgm:cxn modelId="{72A1C094-B7A8-4AC4-9375-0C7DAF149515}" type="presParOf" srcId="{8513FB1E-B849-4B5F-9EAA-2FA770C69E7C}" destId="{2C325EB2-7D5A-47D2-9349-D69D85F1DDAD}" srcOrd="8" destOrd="0" presId="urn:microsoft.com/office/officeart/2005/8/layout/cycle5"/>
    <dgm:cxn modelId="{9902AF7F-6A50-4B3D-8839-2292FF1AE246}" type="presParOf" srcId="{8513FB1E-B849-4B5F-9EAA-2FA770C69E7C}" destId="{71DD129E-1557-4088-A6B0-34D4ED2D7718}" srcOrd="9" destOrd="0" presId="urn:microsoft.com/office/officeart/2005/8/layout/cycle5"/>
    <dgm:cxn modelId="{8B250D91-904B-4A4B-85E7-0058058F7421}" type="presParOf" srcId="{8513FB1E-B849-4B5F-9EAA-2FA770C69E7C}" destId="{E53861A2-A9AE-4B14-B250-25B1EB5255DA}" srcOrd="10" destOrd="0" presId="urn:microsoft.com/office/officeart/2005/8/layout/cycle5"/>
    <dgm:cxn modelId="{6EB4B0B1-59F1-4732-8C23-CB98E87E07FF}" type="presParOf" srcId="{8513FB1E-B849-4B5F-9EAA-2FA770C69E7C}" destId="{01E8F650-8C9C-4CAB-8C2B-9AA308CC64EB}" srcOrd="11" destOrd="0" presId="urn:microsoft.com/office/officeart/2005/8/layout/cycle5"/>
    <dgm:cxn modelId="{183D1035-001A-459A-83B1-9E598C76A1C8}" type="presParOf" srcId="{8513FB1E-B849-4B5F-9EAA-2FA770C69E7C}" destId="{FB84403D-89C3-44B0-A20D-0BFD20AD9755}" srcOrd="12" destOrd="0" presId="urn:microsoft.com/office/officeart/2005/8/layout/cycle5"/>
    <dgm:cxn modelId="{B076DCD2-30BD-4B9A-85D1-A4D9D991BD61}" type="presParOf" srcId="{8513FB1E-B849-4B5F-9EAA-2FA770C69E7C}" destId="{F4B6A345-0C99-4D3B-84F5-398A15FCFD32}" srcOrd="13" destOrd="0" presId="urn:microsoft.com/office/officeart/2005/8/layout/cycle5"/>
    <dgm:cxn modelId="{07EBDD33-EBA0-4C63-84F4-34CD9206C043}"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672CB923-F621-48A1-91A8-C0F8C7977DBB}" type="presOf" srcId="{E34C99AB-C6D5-4508-84FF-1A6EA8A9E59E}" destId="{205F2BF5-E970-4370-A83E-DE102CF7DDC8}" srcOrd="0" destOrd="0" presId="urn:microsoft.com/office/officeart/2005/8/layout/cycle5"/>
    <dgm:cxn modelId="{312E6B80-B875-4B03-9A75-9090339FCEA4}" type="presOf" srcId="{B3DD83AF-284B-4170-9033-54F6179917D7}" destId="{FB84403D-89C3-44B0-A20D-0BFD20AD9755}" srcOrd="0" destOrd="0" presId="urn:microsoft.com/office/officeart/2005/8/layout/cycle5"/>
    <dgm:cxn modelId="{D8417680-1CC0-4D83-BA37-4AEBC94E744E}" type="presOf" srcId="{DF1D113F-0A54-407A-9CFC-695A5F71D5C8}" destId="{07C5B955-8109-42E9-8646-E931F71B2CAD}" srcOrd="0" destOrd="0" presId="urn:microsoft.com/office/officeart/2005/8/layout/cycle5"/>
    <dgm:cxn modelId="{A8329E38-1576-4CED-B4B4-0653B0026CEC}"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77D82943-A83E-4FA8-9DF5-AA5DE719EFB2}" type="presOf" srcId="{7AC07A74-C07F-416D-BD5F-9E5B6DBC0BB9}" destId="{73978B89-55E0-4727-AFEC-3DA78C34A0DD}" srcOrd="0" destOrd="0" presId="urn:microsoft.com/office/officeart/2005/8/layout/cycle5"/>
    <dgm:cxn modelId="{C7E81E6B-F56C-4C6C-A855-9A1742D3CD2A}" type="presOf" srcId="{2B62D6BF-3A9C-4025-BC3B-DED4F65CA47B}" destId="{BF99EAC7-FFD0-43ED-8A5C-81AB2C56AE94}"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3307F85B-3210-41C4-BD6B-3052377527F1}" type="presOf" srcId="{5996F9D2-D747-4C77-886D-E320C62E1E7D}" destId="{BAB4FE5A-04F8-46B9-92C8-C9985FA5A56A}"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26E1AF5C-7667-43D7-9E98-CFCAF0DB94B1}"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FE17C42-C155-403B-AB42-26BBB6643FB8}" type="presOf" srcId="{96E8FC0F-6283-44C5-9E12-DBEAF44B96AF}" destId="{8513FB1E-B849-4B5F-9EAA-2FA770C69E7C}" srcOrd="0" destOrd="0" presId="urn:microsoft.com/office/officeart/2005/8/layout/cycle5"/>
    <dgm:cxn modelId="{970375E0-52A7-4FC8-8A6D-68FFA2674A55}" type="presOf" srcId="{06132753-ABEC-4B30-B9DF-E775D3246DB9}" destId="{2C325EB2-7D5A-47D2-9349-D69D85F1DDAD}" srcOrd="0" destOrd="0" presId="urn:microsoft.com/office/officeart/2005/8/layout/cycle5"/>
    <dgm:cxn modelId="{71F822ED-402F-4E00-BC11-F1DDCA2ECB81}" type="presOf" srcId="{04009CC4-02D9-4481-9280-2CE762CFC6A3}" destId="{71DD129E-1557-4088-A6B0-34D4ED2D7718}" srcOrd="0" destOrd="0" presId="urn:microsoft.com/office/officeart/2005/8/layout/cycle5"/>
    <dgm:cxn modelId="{5FDBCC4B-585E-4287-BF90-727959922AF5}" type="presParOf" srcId="{8513FB1E-B849-4B5F-9EAA-2FA770C69E7C}" destId="{07C5B955-8109-42E9-8646-E931F71B2CAD}" srcOrd="0" destOrd="0" presId="urn:microsoft.com/office/officeart/2005/8/layout/cycle5"/>
    <dgm:cxn modelId="{2D3ACE72-9D28-47E7-8663-9CEED5D1C09C}" type="presParOf" srcId="{8513FB1E-B849-4B5F-9EAA-2FA770C69E7C}" destId="{49F86AAD-E0CB-4BE9-A8CC-0ADE39AD32EC}" srcOrd="1" destOrd="0" presId="urn:microsoft.com/office/officeart/2005/8/layout/cycle5"/>
    <dgm:cxn modelId="{6B3E88B2-3E8C-4CD0-969C-0AD4922D728D}" type="presParOf" srcId="{8513FB1E-B849-4B5F-9EAA-2FA770C69E7C}" destId="{BAB4FE5A-04F8-46B9-92C8-C9985FA5A56A}" srcOrd="2" destOrd="0" presId="urn:microsoft.com/office/officeart/2005/8/layout/cycle5"/>
    <dgm:cxn modelId="{BD520C69-02F6-4DFE-9CE0-F8B54D81C78A}" type="presParOf" srcId="{8513FB1E-B849-4B5F-9EAA-2FA770C69E7C}" destId="{2E720B26-6BF2-4BA7-8AE7-54D60E76A8F5}" srcOrd="3" destOrd="0" presId="urn:microsoft.com/office/officeart/2005/8/layout/cycle5"/>
    <dgm:cxn modelId="{8074914A-85FB-440E-B27B-6C2180B9BE89}" type="presParOf" srcId="{8513FB1E-B849-4B5F-9EAA-2FA770C69E7C}" destId="{1115ABF6-161C-4D2E-8008-F9650E3A5665}" srcOrd="4" destOrd="0" presId="urn:microsoft.com/office/officeart/2005/8/layout/cycle5"/>
    <dgm:cxn modelId="{C59C578E-9EEB-46C8-A7ED-BA640A3DD179}" type="presParOf" srcId="{8513FB1E-B849-4B5F-9EAA-2FA770C69E7C}" destId="{205F2BF5-E970-4370-A83E-DE102CF7DDC8}" srcOrd="5" destOrd="0" presId="urn:microsoft.com/office/officeart/2005/8/layout/cycle5"/>
    <dgm:cxn modelId="{D59F97D1-BD9D-417E-9F91-808C71EB13C6}" type="presParOf" srcId="{8513FB1E-B849-4B5F-9EAA-2FA770C69E7C}" destId="{BF99EAC7-FFD0-43ED-8A5C-81AB2C56AE94}" srcOrd="6" destOrd="0" presId="urn:microsoft.com/office/officeart/2005/8/layout/cycle5"/>
    <dgm:cxn modelId="{758C227E-AAEF-49C0-89AE-23ED60A05653}" type="presParOf" srcId="{8513FB1E-B849-4B5F-9EAA-2FA770C69E7C}" destId="{8DFA4B35-A400-481D-BA69-AFA40B9C0F80}" srcOrd="7" destOrd="0" presId="urn:microsoft.com/office/officeart/2005/8/layout/cycle5"/>
    <dgm:cxn modelId="{2FAF9340-8AC3-47B2-A2D4-C2362E4C6F28}" type="presParOf" srcId="{8513FB1E-B849-4B5F-9EAA-2FA770C69E7C}" destId="{2C325EB2-7D5A-47D2-9349-D69D85F1DDAD}" srcOrd="8" destOrd="0" presId="urn:microsoft.com/office/officeart/2005/8/layout/cycle5"/>
    <dgm:cxn modelId="{1D26164A-F5C3-46CC-A571-F38BB542DCE6}" type="presParOf" srcId="{8513FB1E-B849-4B5F-9EAA-2FA770C69E7C}" destId="{71DD129E-1557-4088-A6B0-34D4ED2D7718}" srcOrd="9" destOrd="0" presId="urn:microsoft.com/office/officeart/2005/8/layout/cycle5"/>
    <dgm:cxn modelId="{DB09FA3F-4277-42B7-B39B-B9F5F9104C54}" type="presParOf" srcId="{8513FB1E-B849-4B5F-9EAA-2FA770C69E7C}" destId="{E53861A2-A9AE-4B14-B250-25B1EB5255DA}" srcOrd="10" destOrd="0" presId="urn:microsoft.com/office/officeart/2005/8/layout/cycle5"/>
    <dgm:cxn modelId="{21F0BACA-AAFF-45BF-B195-90F96BF0F61A}" type="presParOf" srcId="{8513FB1E-B849-4B5F-9EAA-2FA770C69E7C}" destId="{01E8F650-8C9C-4CAB-8C2B-9AA308CC64EB}" srcOrd="11" destOrd="0" presId="urn:microsoft.com/office/officeart/2005/8/layout/cycle5"/>
    <dgm:cxn modelId="{4272AF6A-EEE6-4228-BF11-FC32EE35C088}" type="presParOf" srcId="{8513FB1E-B849-4B5F-9EAA-2FA770C69E7C}" destId="{FB84403D-89C3-44B0-A20D-0BFD20AD9755}" srcOrd="12" destOrd="0" presId="urn:microsoft.com/office/officeart/2005/8/layout/cycle5"/>
    <dgm:cxn modelId="{796A6565-3E48-401B-85F5-925AD63B8B64}" type="presParOf" srcId="{8513FB1E-B849-4B5F-9EAA-2FA770C69E7C}" destId="{F4B6A345-0C99-4D3B-84F5-398A15FCFD32}" srcOrd="13" destOrd="0" presId="urn:microsoft.com/office/officeart/2005/8/layout/cycle5"/>
    <dgm:cxn modelId="{95C49334-4804-4861-AD10-7DA1531F564F}"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Observe</a:t>
          </a:r>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Inquire</a:t>
          </a:r>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Diagnose</a:t>
          </a:r>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Design</a:t>
          </a:r>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Assess Student Learning</a:t>
          </a:r>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Teach</a:t>
          </a:r>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Assessment: 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Strategize/Teach</a:t>
          </a:r>
        </a:p>
        <a:p>
          <a:pPr lvl="0" algn="ctr" defTabSz="800100">
            <a:lnSpc>
              <a:spcPct val="90000"/>
            </a:lnSpc>
            <a:spcBef>
              <a:spcPct val="0"/>
            </a:spcBef>
            <a:spcAft>
              <a:spcPct val="35000"/>
            </a:spcAft>
          </a:pPr>
          <a:r>
            <a:rPr lang="en-US" sz="1800" kern="1200" dirty="0">
              <a:solidFill>
                <a:schemeClr val="tx1"/>
              </a:solidFill>
            </a:rPr>
            <a:t>Differentiate Instruction and Intervention</a:t>
          </a: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58CA2-BCC5-461B-973E-48EBDE57C630}" type="datetimeFigureOut">
              <a:rPr lang="en-US" smtClean="0"/>
              <a:t>3/7/2017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3970338" y="8829675"/>
            <a:ext cx="3038475"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55650" indent="-2905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63638"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30363"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95500" indent="-231775">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527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099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671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924300" indent="-231775"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27836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FACILITATOR, PLEASE SAY:</a:t>
            </a:r>
          </a:p>
          <a:p>
            <a:r>
              <a:rPr lang="en-US" altLang="en-US" smtClean="0"/>
              <a:t>This chart helps to determine when EFFECTIVENESS of an intervention can be determined. NOT when the decision can be made about a referral to ECE—which is not the focus of or the reason for intervention in the first place.</a:t>
            </a:r>
          </a:p>
        </p:txBody>
      </p:sp>
      <p:sp>
        <p:nvSpPr>
          <p:cNvPr id="14438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7D9C4D-A6C8-4D7F-9685-48BD9EB8FC09}" type="slidenum">
              <a:rPr lang="en-US" altLang="en-US"/>
              <a:pPr/>
              <a:t>38</a:t>
            </a:fld>
            <a:endParaRPr lang="en-US" altLang="en-US"/>
          </a:p>
        </p:txBody>
      </p:sp>
    </p:spTree>
    <p:extLst>
      <p:ext uri="{BB962C8B-B14F-4D97-AF65-F5344CB8AC3E}">
        <p14:creationId xmlns:p14="http://schemas.microsoft.com/office/powerpoint/2010/main" val="3248616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p:sp>
      <p:sp>
        <p:nvSpPr>
          <p:cNvPr id="1187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892872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p:sp>
      <p:sp>
        <p:nvSpPr>
          <p:cNvPr id="13107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107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D28A123-E4D4-47F5-AEB3-DCC761D3B32A}" type="slidenum">
              <a:rPr lang="en-US" altLang="en-US"/>
              <a:pPr/>
              <a:t>32</a:t>
            </a:fld>
            <a:endParaRPr lang="en-US" altLang="en-US"/>
          </a:p>
        </p:txBody>
      </p:sp>
    </p:spTree>
    <p:extLst>
      <p:ext uri="{BB962C8B-B14F-4D97-AF65-F5344CB8AC3E}">
        <p14:creationId xmlns:p14="http://schemas.microsoft.com/office/powerpoint/2010/main" val="1084753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p:sp>
      <p:sp>
        <p:nvSpPr>
          <p:cNvPr id="133123"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3124"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8EFE469-9CA3-4724-8CF7-D439D368AA36}" type="slidenum">
              <a:rPr lang="en-US" altLang="en-US"/>
              <a:pPr/>
              <a:t>33</a:t>
            </a:fld>
            <a:endParaRPr lang="en-US" altLang="en-US"/>
          </a:p>
        </p:txBody>
      </p:sp>
    </p:spTree>
    <p:extLst>
      <p:ext uri="{BB962C8B-B14F-4D97-AF65-F5344CB8AC3E}">
        <p14:creationId xmlns:p14="http://schemas.microsoft.com/office/powerpoint/2010/main" val="2377310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p:sp>
      <p:sp>
        <p:nvSpPr>
          <p:cNvPr id="135171"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5172"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2B04D17-9FED-42D3-89E4-CB2E7F5302BF}" type="slidenum">
              <a:rPr lang="en-US" altLang="en-US"/>
              <a:pPr/>
              <a:t>34</a:t>
            </a:fld>
            <a:endParaRPr lang="en-US" altLang="en-US"/>
          </a:p>
        </p:txBody>
      </p:sp>
    </p:spTree>
    <p:extLst>
      <p:ext uri="{BB962C8B-B14F-4D97-AF65-F5344CB8AC3E}">
        <p14:creationId xmlns:p14="http://schemas.microsoft.com/office/powerpoint/2010/main" val="29306165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p:sp>
      <p:sp>
        <p:nvSpPr>
          <p:cNvPr id="13721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Computer programs are meant to be supplemental—supplemental to core or intervention instruction. Data from a computer program used to increase student ability/understanding should be monitored closely—especially for those students who are Tier II or Tier III. Any program used should be evidence-based and proven effective. The program should be used with fidelity (as the program creators recommend if data is to be useful in making instructional or ECE referral decisions). </a:t>
            </a:r>
            <a:r>
              <a:rPr lang="en-US" altLang="en-US" b="1" smtClean="0"/>
              <a:t>The teacher MUST be available to answer questions or dispel misconceptions whenever students are sitting in front of a computer program. </a:t>
            </a:r>
          </a:p>
          <a:p>
            <a:endParaRPr lang="en-US" altLang="en-US" sz="2900" b="1"/>
          </a:p>
          <a:p>
            <a:r>
              <a:rPr lang="en-US" altLang="en-US" sz="2900" b="1"/>
              <a:t>There is not a substitute for a highly-training and QUALIFIED teacher for students at </a:t>
            </a:r>
            <a:r>
              <a:rPr lang="en-US" altLang="en-US" sz="2900" b="1" u="sng"/>
              <a:t>any</a:t>
            </a:r>
            <a:r>
              <a:rPr lang="en-US" altLang="en-US" sz="2900" b="1"/>
              <a:t> tier.</a:t>
            </a:r>
          </a:p>
        </p:txBody>
      </p:sp>
      <p:sp>
        <p:nvSpPr>
          <p:cNvPr id="137220"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94BEBAC-7EF7-4B82-A334-43E2C68A303E}" type="slidenum">
              <a:rPr lang="en-US" altLang="en-US"/>
              <a:pPr/>
              <a:t>35</a:t>
            </a:fld>
            <a:endParaRPr lang="en-US" altLang="en-US"/>
          </a:p>
        </p:txBody>
      </p:sp>
    </p:spTree>
    <p:extLst>
      <p:ext uri="{BB962C8B-B14F-4D97-AF65-F5344CB8AC3E}">
        <p14:creationId xmlns:p14="http://schemas.microsoft.com/office/powerpoint/2010/main" val="1160964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p:sp>
      <p:sp>
        <p:nvSpPr>
          <p:cNvPr id="13926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926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5AE3652-1338-40D7-AA2A-82A0CA528577}" type="slidenum">
              <a:rPr lang="en-US" altLang="en-US"/>
              <a:pPr/>
              <a:t>36</a:t>
            </a:fld>
            <a:endParaRPr lang="en-US" altLang="en-US"/>
          </a:p>
        </p:txBody>
      </p:sp>
    </p:spTree>
    <p:extLst>
      <p:ext uri="{BB962C8B-B14F-4D97-AF65-F5344CB8AC3E}">
        <p14:creationId xmlns:p14="http://schemas.microsoft.com/office/powerpoint/2010/main" val="1689639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p:sp>
      <p:sp>
        <p:nvSpPr>
          <p:cNvPr id="14131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Following these steps insures that no one comes to the MTSS Team table with data that is not representative of how the student is actually performing. Good decisions are made with accurate data.</a:t>
            </a:r>
          </a:p>
        </p:txBody>
      </p:sp>
      <p:sp>
        <p:nvSpPr>
          <p:cNvPr id="14131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202C988-9469-47C0-82D5-4F95FD3F0649}" type="slidenum">
              <a:rPr lang="en-US" altLang="en-US"/>
              <a:pPr/>
              <a:t>37</a:t>
            </a:fld>
            <a:endParaRPr lang="en-US" altLang="en-US"/>
          </a:p>
        </p:txBody>
      </p:sp>
    </p:spTree>
    <p:extLst>
      <p:ext uri="{BB962C8B-B14F-4D97-AF65-F5344CB8AC3E}">
        <p14:creationId xmlns:p14="http://schemas.microsoft.com/office/powerpoint/2010/main" val="2415218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865105A-E5C2-4E97-991B-553CA8716C7D}" type="datetime1">
              <a:rPr lang="en-US" smtClean="0"/>
              <a:t>3/7/2017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EB9C62-4DF7-4C64-9CF5-5D40702E422F}" type="datetime1">
              <a:rPr lang="en-US" smtClean="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8B88A7-4AB6-4F30-ABA4-3675FEC9D23A}" type="datetime1">
              <a:rPr lang="en-US" smtClean="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E0ACC8-FFD1-4C13-971B-E315D56C0E95}" type="datetime1">
              <a:rPr lang="en-US" smtClean="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1ED38F5-DADA-4A47-8208-A8919BB61214}" type="datetime1">
              <a:rPr lang="en-US" smtClean="0"/>
              <a:t>3/7/2017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5E680A-103B-4645-9DC9-CDFB79F7815D}" type="datetime1">
              <a:rPr lang="en-US" smtClean="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1D65F5-DFD9-4DFC-A3FE-3B6A1BCFF0A8}" type="datetime1">
              <a:rPr lang="en-US" smtClean="0"/>
              <a:t>3/7/2017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AC205F6-50CC-49B6-9D21-45D73A4E7671}" type="datetime1">
              <a:rPr lang="en-US" smtClean="0"/>
              <a:t>3/7/2017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75445-0067-4D13-A090-DEC3F0CBDAA5}" type="datetime1">
              <a:rPr lang="en-US" smtClean="0"/>
              <a:t>3/7/2017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BD28752-50E0-4545-9DCF-2049113A7189}" type="datetime1">
              <a:rPr lang="en-US" smtClean="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18FF8C-330F-401F-912D-353157B218F3}" type="datetime1">
              <a:rPr lang="en-US" smtClean="0"/>
              <a:t>3/7/2017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0B37E82-66F1-4C16-BC6D-EC73694718DD}" type="datetime1">
              <a:rPr lang="en-US" smtClean="0"/>
              <a:t>3/7/2017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a:latin typeface="Calibri" pitchFamily="34" charset="0"/>
                <a:ea typeface="Helvetica" charset="0"/>
                <a:cs typeface="Helvetica" charset="0"/>
                <a:sym typeface="Helvetica" charset="0"/>
              </a:rPr>
              <a:t>Mary K. Morgan</a:t>
            </a: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a:solidFill>
                  <a:schemeClr val="tx1"/>
                </a:solidFill>
              </a:rPr>
              <a:t>Connecting to students’ backgrounds</a:t>
            </a:r>
          </a:p>
          <a:p>
            <a:pPr eaLnBrk="1" hangingPunct="1"/>
            <a:r>
              <a:rPr lang="en-US" altLang="en-US" dirty="0">
                <a:solidFill>
                  <a:schemeClr val="tx1"/>
                </a:solidFill>
              </a:rPr>
              <a:t>Building on students’ home dialects</a:t>
            </a:r>
          </a:p>
          <a:p>
            <a:pPr eaLnBrk="1" hangingPunct="1"/>
            <a:r>
              <a:rPr lang="en-US" altLang="en-US" dirty="0">
                <a:solidFill>
                  <a:schemeClr val="tx1"/>
                </a:solidFill>
              </a:rPr>
              <a:t>Planning for dialogic instruction</a:t>
            </a:r>
          </a:p>
          <a:p>
            <a:pPr eaLnBrk="1" hangingPunct="1"/>
            <a:r>
              <a:rPr lang="en-US" altLang="en-US" dirty="0">
                <a:solidFill>
                  <a:schemeClr val="tx1"/>
                </a:solidFill>
              </a:rPr>
              <a:t>Maintaining a rigorous curriculum</a:t>
            </a:r>
          </a:p>
          <a:p>
            <a:pPr eaLnBrk="1" hangingPunct="1"/>
            <a:r>
              <a:rPr lang="en-US" altLang="en-US" dirty="0">
                <a:solidFill>
                  <a:schemeClr val="tx1"/>
                </a:solidFill>
              </a:rPr>
              <a:t>Attending to classroom discourse</a:t>
            </a:r>
          </a:p>
          <a:p>
            <a:pPr algn="ctr" eaLnBrk="1" hangingPunct="1">
              <a:buFontTx/>
              <a:buNone/>
            </a:pPr>
            <a:r>
              <a:rPr lang="en-US" altLang="en-US" b="1" i="1" dirty="0"/>
              <a:t>Be explicit &amp; Scaffold </a:t>
            </a:r>
          </a:p>
          <a:p>
            <a:pPr algn="ctr" eaLnBrk="1" hangingPunct="1">
              <a:buFontTx/>
              <a:buNone/>
            </a:pPr>
            <a:r>
              <a:rPr lang="en-US" altLang="en-US" b="1" i="1" dirty="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a:xfrm>
            <a:off x="1676400" y="152400"/>
            <a:ext cx="8991600" cy="1143000"/>
          </a:xfrm>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idx="1"/>
          </p:nvPr>
        </p:nvSpPr>
        <p:spPr>
          <a:xfrm>
            <a:off x="847725" y="1438275"/>
            <a:ext cx="8229600" cy="5257800"/>
          </a:xfrm>
        </p:spPr>
        <p:txBody>
          <a:bodyPr rtlCol="0">
            <a:normAutofit/>
          </a:bodyPr>
          <a:lstStyle/>
          <a:p>
            <a:pPr>
              <a:defRPr/>
            </a:pPr>
            <a:r>
              <a:rPr lang="en-US" sz="2400" dirty="0">
                <a:solidFill>
                  <a:schemeClr val="tx1"/>
                </a:solidFill>
              </a:rPr>
              <a:t>Students find comfort in familiar instructional routines and schedules in a well-organized classroom.</a:t>
            </a:r>
          </a:p>
          <a:p>
            <a:pPr>
              <a:defRPr/>
            </a:pPr>
            <a:r>
              <a:rPr lang="en-US" sz="2400" dirty="0">
                <a:solidFill>
                  <a:schemeClr val="tx1"/>
                </a:solidFill>
              </a:rPr>
              <a:t>Children need to experience a variety of interactive settings: whole class, small groups, and individually each day.</a:t>
            </a:r>
          </a:p>
          <a:p>
            <a:pPr>
              <a:defRPr/>
            </a:pPr>
            <a:r>
              <a:rPr lang="en-US" sz="2400" dirty="0">
                <a:solidFill>
                  <a:schemeClr val="tx1"/>
                </a:solidFill>
              </a:rPr>
              <a:t>Groups should be flexible, meet the needs of students, and involve research-based instructional practices.</a:t>
            </a:r>
          </a:p>
          <a:p>
            <a:pPr>
              <a:defRPr/>
            </a:pPr>
            <a:r>
              <a:rPr lang="en-US" sz="2400" dirty="0">
                <a:solidFill>
                  <a:schemeClr val="tx1"/>
                </a:solidFill>
              </a:rPr>
              <a:t>Daily planned, intentional, and explicit instruction of all literacy skills and strategies is essential.</a:t>
            </a:r>
          </a:p>
          <a:p>
            <a:pPr>
              <a:defRPr/>
            </a:pPr>
            <a:r>
              <a:rPr lang="en-US" sz="2400" dirty="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pic>
        <p:nvPicPr>
          <p:cNvPr id="4" name="Picture 3" descr="Organize-Your-Room-and-School-Work-(for-Teens)-Step-29.jpg"/>
          <p:cNvPicPr>
            <a:picLocks noChangeAspect="1"/>
          </p:cNvPicPr>
          <p:nvPr/>
        </p:nvPicPr>
        <p:blipFill>
          <a:blip r:embed="rId2"/>
          <a:stretch>
            <a:fillRect/>
          </a:stretch>
        </p:blipFill>
        <p:spPr>
          <a:xfrm>
            <a:off x="9039225" y="2438400"/>
            <a:ext cx="2743200" cy="2057400"/>
          </a:xfrm>
          <a:prstGeom prst="rect">
            <a:avLst/>
          </a:prstGeom>
        </p:spPr>
      </p:pic>
    </p:spTree>
    <p:extLst>
      <p:ext uri="{BB962C8B-B14F-4D97-AF65-F5344CB8AC3E}">
        <p14:creationId xmlns:p14="http://schemas.microsoft.com/office/powerpoint/2010/main" val="3893200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17</a:t>
            </a:fld>
            <a:endParaRPr lang="en-US" dirty="0"/>
          </a:p>
        </p:txBody>
      </p:sp>
      <p:sp>
        <p:nvSpPr>
          <p:cNvPr id="3" name="Left Arrow 2"/>
          <p:cNvSpPr/>
          <p:nvPr/>
        </p:nvSpPr>
        <p:spPr>
          <a:xfrm>
            <a:off x="10508805" y="5221012"/>
            <a:ext cx="1053884" cy="96089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p:cNvSpPr>
            <a:spLocks noGrp="1"/>
          </p:cNvSpPr>
          <p:nvPr>
            <p:ph type="title"/>
          </p:nvPr>
        </p:nvSpPr>
        <p:spPr/>
        <p:txBody>
          <a:bodyPr/>
          <a:lstStyle/>
          <a:p>
            <a:pPr algn="ctr" eaLnBrk="1" hangingPunct="1"/>
            <a:r>
              <a:rPr lang="en-US" altLang="en-US" dirty="0" smtClean="0">
                <a:solidFill>
                  <a:srgbClr val="FF0000"/>
                </a:solidFill>
              </a:rPr>
              <a:t>The Assessment Process</a:t>
            </a:r>
          </a:p>
        </p:txBody>
      </p:sp>
      <p:sp>
        <p:nvSpPr>
          <p:cNvPr id="165891" name="Content Placeholder 2"/>
          <p:cNvSpPr>
            <a:spLocks noGrp="1"/>
          </p:cNvSpPr>
          <p:nvPr>
            <p:ph idx="1"/>
          </p:nvPr>
        </p:nvSpPr>
        <p:spPr>
          <a:xfrm>
            <a:off x="1143000" y="2057399"/>
            <a:ext cx="9872871" cy="5774635"/>
          </a:xfrm>
        </p:spPr>
        <p:txBody>
          <a:bodyPr>
            <a:normAutofit/>
          </a:bodyPr>
          <a:lstStyle/>
          <a:p>
            <a:pPr marL="0" indent="0">
              <a:buNone/>
            </a:pPr>
            <a:r>
              <a:rPr lang="en-US" altLang="en-US" sz="3200" dirty="0" smtClean="0">
                <a:solidFill>
                  <a:schemeClr val="accent4"/>
                </a:solidFill>
              </a:rPr>
              <a:t>Step 1:</a:t>
            </a:r>
            <a:r>
              <a:rPr lang="en-US" altLang="en-US" sz="3200" dirty="0" smtClean="0"/>
              <a:t> </a:t>
            </a:r>
            <a:r>
              <a:rPr lang="en-US" altLang="en-US" sz="3200" dirty="0" smtClean="0">
                <a:solidFill>
                  <a:schemeClr val="accent6"/>
                </a:solidFill>
              </a:rPr>
              <a:t>Choose and administer the reading assessment tools</a:t>
            </a:r>
          </a:p>
          <a:p>
            <a:pPr marL="0" indent="0">
              <a:buNone/>
            </a:pPr>
            <a:endParaRPr lang="en-US" altLang="en-US" sz="3200" dirty="0" smtClean="0"/>
          </a:p>
          <a:p>
            <a:pPr marL="0" indent="0">
              <a:buNone/>
            </a:pPr>
            <a:r>
              <a:rPr lang="en-US" altLang="en-US" sz="3200" dirty="0" smtClean="0">
                <a:solidFill>
                  <a:schemeClr val="accent4"/>
                </a:solidFill>
              </a:rPr>
              <a:t>Step 2:</a:t>
            </a:r>
            <a:r>
              <a:rPr lang="en-US" altLang="en-US" sz="3200" dirty="0" smtClean="0"/>
              <a:t> </a:t>
            </a:r>
            <a:r>
              <a:rPr lang="en-US" altLang="en-US" sz="3200" dirty="0" smtClean="0">
                <a:solidFill>
                  <a:schemeClr val="accent6"/>
                </a:solidFill>
              </a:rPr>
              <a:t>Score and analyze the reading assessment tools</a:t>
            </a:r>
          </a:p>
          <a:p>
            <a:pPr marL="0" indent="0">
              <a:buNone/>
            </a:pPr>
            <a:endParaRPr lang="en-US" altLang="en-US" sz="3200" dirty="0" smtClean="0"/>
          </a:p>
          <a:p>
            <a:pPr marL="0" indent="0">
              <a:buNone/>
            </a:pPr>
            <a:r>
              <a:rPr lang="en-US" altLang="en-US" sz="3200" b="1" u="sng" dirty="0" smtClean="0">
                <a:solidFill>
                  <a:schemeClr val="accent4"/>
                </a:solidFill>
              </a:rPr>
              <a:t>Step 3:</a:t>
            </a:r>
            <a:r>
              <a:rPr lang="en-US" altLang="en-US" sz="3200" b="1" u="sng" dirty="0" smtClean="0">
                <a:solidFill>
                  <a:schemeClr val="accent6"/>
                </a:solidFill>
              </a:rPr>
              <a:t> Use the assessment data to plan instruction</a:t>
            </a:r>
          </a:p>
        </p:txBody>
      </p:sp>
    </p:spTree>
    <p:extLst>
      <p:ext uri="{BB962C8B-B14F-4D97-AF65-F5344CB8AC3E}">
        <p14:creationId xmlns:p14="http://schemas.microsoft.com/office/powerpoint/2010/main" val="38200577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p:cNvSpPr>
            <a:spLocks noGrp="1"/>
          </p:cNvSpPr>
          <p:nvPr>
            <p:ph type="title"/>
          </p:nvPr>
        </p:nvSpPr>
        <p:spPr>
          <a:xfrm>
            <a:off x="1989138" y="381000"/>
            <a:ext cx="8229600" cy="1143000"/>
          </a:xfrm>
        </p:spPr>
        <p:txBody>
          <a:bodyPr/>
          <a:lstStyle/>
          <a:p>
            <a:pPr eaLnBrk="1" hangingPunct="1"/>
            <a:r>
              <a:rPr lang="en-US" altLang="en-US" sz="3300">
                <a:solidFill>
                  <a:srgbClr val="FF0000"/>
                </a:solidFill>
              </a:rPr>
              <a:t>Using Assessment Data to Inform Instruction</a:t>
            </a:r>
          </a:p>
        </p:txBody>
      </p:sp>
      <p:sp>
        <p:nvSpPr>
          <p:cNvPr id="166915" name="Content Placeholder 2"/>
          <p:cNvSpPr>
            <a:spLocks noGrp="1"/>
          </p:cNvSpPr>
          <p:nvPr>
            <p:ph idx="1"/>
          </p:nvPr>
        </p:nvSpPr>
        <p:spPr>
          <a:xfrm>
            <a:off x="1905000" y="1752600"/>
            <a:ext cx="8229600" cy="4953000"/>
          </a:xfrm>
        </p:spPr>
        <p:txBody>
          <a:bodyPr>
            <a:normAutofit/>
          </a:bodyPr>
          <a:lstStyle/>
          <a:p>
            <a:pPr marL="0" indent="0">
              <a:buNone/>
            </a:pPr>
            <a:r>
              <a:rPr lang="en-US" altLang="en-US" sz="3200" dirty="0" smtClean="0">
                <a:solidFill>
                  <a:schemeClr val="accent4"/>
                </a:solidFill>
              </a:rPr>
              <a:t>With the assessment data gathered, the teacher is able to plan instruction that responds to </a:t>
            </a:r>
            <a:r>
              <a:rPr lang="en-US" altLang="en-US" sz="3200" b="1" i="1" dirty="0" smtClean="0">
                <a:solidFill>
                  <a:schemeClr val="accent4"/>
                </a:solidFill>
              </a:rPr>
              <a:t>learners’ specific literacy learning needs</a:t>
            </a:r>
            <a:r>
              <a:rPr lang="en-US" altLang="en-US" sz="3200" dirty="0" smtClean="0">
                <a:solidFill>
                  <a:schemeClr val="accent4"/>
                </a:solidFill>
              </a:rPr>
              <a:t>.</a:t>
            </a:r>
          </a:p>
          <a:p>
            <a:pPr marL="0" indent="0">
              <a:buNone/>
            </a:pPr>
            <a:endParaRPr lang="en-US" altLang="en-US" sz="3200" dirty="0" smtClean="0">
              <a:solidFill>
                <a:schemeClr val="accent4"/>
              </a:solidFill>
            </a:endParaRPr>
          </a:p>
          <a:p>
            <a:pPr marL="0" indent="0">
              <a:buNone/>
            </a:pPr>
            <a:r>
              <a:rPr lang="en-US" altLang="en-US" sz="3200" dirty="0" smtClean="0">
                <a:solidFill>
                  <a:schemeClr val="accent4"/>
                </a:solidFill>
              </a:rPr>
              <a:t>It begins with the construction of a </a:t>
            </a:r>
            <a:r>
              <a:rPr lang="en-US" altLang="en-US" sz="3200" b="1" i="1" dirty="0" smtClean="0">
                <a:solidFill>
                  <a:schemeClr val="accent4"/>
                </a:solidFill>
              </a:rPr>
              <a:t>Literacy Profile.</a:t>
            </a:r>
          </a:p>
          <a:p>
            <a:pPr marL="0" indent="0">
              <a:buNone/>
            </a:pPr>
            <a:endParaRPr lang="en-US" altLang="en-US" sz="3200" b="1" i="1" dirty="0" smtClean="0">
              <a:solidFill>
                <a:schemeClr val="accent4"/>
              </a:solidFill>
            </a:endParaRPr>
          </a:p>
          <a:p>
            <a:pPr marL="0" indent="0">
              <a:buNone/>
            </a:pPr>
            <a:r>
              <a:rPr lang="en-US" altLang="en-US" sz="3200" dirty="0" smtClean="0">
                <a:solidFill>
                  <a:schemeClr val="accent4"/>
                </a:solidFill>
              </a:rPr>
              <a:t>A Literacy Profile helps teachers </a:t>
            </a:r>
            <a:r>
              <a:rPr lang="en-US" altLang="en-US" sz="3200" b="1" i="1" dirty="0" smtClean="0">
                <a:solidFill>
                  <a:schemeClr val="accent4"/>
                </a:solidFill>
              </a:rPr>
              <a:t>form groups for instruction.</a:t>
            </a:r>
          </a:p>
        </p:txBody>
      </p:sp>
      <p:sp>
        <p:nvSpPr>
          <p:cNvPr id="166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4348267-785B-4932-82E0-479A233A632C}" type="slidenum">
              <a:rPr lang="en-US" altLang="en-US"/>
              <a:pPr/>
              <a:t>19</a:t>
            </a:fld>
            <a:endParaRPr lang="en-US" altLang="en-US"/>
          </a:p>
        </p:txBody>
      </p:sp>
    </p:spTree>
    <p:extLst>
      <p:ext uri="{BB962C8B-B14F-4D97-AF65-F5344CB8AC3E}">
        <p14:creationId xmlns:p14="http://schemas.microsoft.com/office/powerpoint/2010/main" val="4190239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buNone/>
            </a:pPr>
            <a:r>
              <a:rPr lang="en-US" altLang="en-US" sz="2800" b="1" i="1" dirty="0">
                <a:solidFill>
                  <a:schemeClr val="tx1"/>
                </a:solidFill>
              </a:rPr>
              <a:t>Welcome</a:t>
            </a:r>
            <a:r>
              <a:rPr lang="en-US" altLang="en-US" sz="2800" dirty="0" smtClean="0">
                <a:solidFill>
                  <a:schemeClr val="tx1"/>
                </a:solidFill>
              </a:rPr>
              <a:t>!</a:t>
            </a:r>
          </a:p>
          <a:p>
            <a:pPr marL="66675" indent="0">
              <a:lnSpc>
                <a:spcPct val="80000"/>
              </a:lnSpc>
              <a:spcBef>
                <a:spcPts val="500"/>
              </a:spcBef>
              <a:buClr>
                <a:srgbClr val="94C600"/>
              </a:buClr>
              <a:buSzPct val="76000"/>
              <a:buNone/>
            </a:pPr>
            <a:endParaRPr lang="en-US" altLang="en-US" sz="2800" dirty="0">
              <a:solidFill>
                <a:schemeClr val="tx1"/>
              </a:solidFill>
            </a:endParaRPr>
          </a:p>
          <a:p>
            <a:pPr marL="66675" indent="0">
              <a:spcBef>
                <a:spcPts val="500"/>
              </a:spcBef>
              <a:buClr>
                <a:srgbClr val="94C600"/>
              </a:buClr>
              <a:buSzPct val="76000"/>
              <a:buFontTx/>
              <a:buChar char="•"/>
            </a:pPr>
            <a:r>
              <a:rPr lang="en-US" altLang="en-US" sz="2800" dirty="0">
                <a:solidFill>
                  <a:srgbClr val="FF0000"/>
                </a:solidFill>
              </a:rPr>
              <a:t>Review of the Literacy Project Essentials </a:t>
            </a:r>
          </a:p>
          <a:p>
            <a:pPr marL="66675" indent="0">
              <a:spcBef>
                <a:spcPts val="500"/>
              </a:spcBef>
              <a:buClr>
                <a:srgbClr val="94C600"/>
              </a:buClr>
              <a:buSzPct val="76000"/>
              <a:buFontTx/>
              <a:buChar char="•"/>
            </a:pPr>
            <a:r>
              <a:rPr lang="en-US" altLang="en-US" sz="2800" dirty="0">
                <a:solidFill>
                  <a:schemeClr val="tx1"/>
                </a:solidFill>
              </a:rPr>
              <a:t>Analysis of the Oral Retelling Protocol</a:t>
            </a:r>
          </a:p>
          <a:p>
            <a:pPr marL="66675" indent="0">
              <a:spcBef>
                <a:spcPts val="500"/>
              </a:spcBef>
              <a:buClr>
                <a:srgbClr val="94C600"/>
              </a:buClr>
              <a:buSzPct val="76000"/>
              <a:buFontTx/>
              <a:buChar char="•"/>
            </a:pPr>
            <a:r>
              <a:rPr lang="en-US" altLang="en-US" sz="2800" dirty="0">
                <a:solidFill>
                  <a:srgbClr val="FF0000"/>
                </a:solidFill>
              </a:rPr>
              <a:t>Retelling for Comprehension: A Developmental Model</a:t>
            </a:r>
          </a:p>
          <a:p>
            <a:pPr marL="638175" lvl="2">
              <a:spcBef>
                <a:spcPts val="500"/>
              </a:spcBef>
              <a:buClr>
                <a:srgbClr val="94C600"/>
              </a:buClr>
              <a:buSzPct val="76000"/>
              <a:buFontTx/>
              <a:buChar char="•"/>
            </a:pPr>
            <a:r>
              <a:rPr lang="en-US" altLang="en-US" sz="2800" dirty="0">
                <a:solidFill>
                  <a:srgbClr val="FF0000"/>
                </a:solidFill>
              </a:rPr>
              <a:t>Retelling with Story Maps (Modeled and Shared)</a:t>
            </a:r>
          </a:p>
          <a:p>
            <a:pPr marL="638175" lvl="2">
              <a:spcBef>
                <a:spcPts val="500"/>
              </a:spcBef>
              <a:buClr>
                <a:srgbClr val="94C600"/>
              </a:buClr>
              <a:buSzPct val="76000"/>
              <a:buFontTx/>
              <a:buChar char="•"/>
            </a:pPr>
            <a:r>
              <a:rPr lang="en-US" altLang="en-US" sz="2800" dirty="0">
                <a:solidFill>
                  <a:srgbClr val="FF0000"/>
                </a:solidFill>
              </a:rPr>
              <a:t>Written Retelling (Modeled)</a:t>
            </a:r>
          </a:p>
          <a:p>
            <a:pPr marL="66675" indent="0">
              <a:spcBef>
                <a:spcPts val="500"/>
              </a:spcBef>
              <a:buClr>
                <a:srgbClr val="94C600"/>
              </a:buClr>
              <a:buSzPct val="76000"/>
              <a:buFontTx/>
              <a:buChar char="•"/>
            </a:pPr>
            <a:r>
              <a:rPr lang="en-US" altLang="en-US" sz="2800" dirty="0">
                <a:solidFill>
                  <a:schemeClr val="tx1"/>
                </a:solidFill>
              </a:rPr>
              <a:t>Break</a:t>
            </a:r>
          </a:p>
          <a:p>
            <a:pPr marL="66675" indent="0">
              <a:spcBef>
                <a:spcPts val="500"/>
              </a:spcBef>
              <a:buClr>
                <a:srgbClr val="94C600"/>
              </a:buClr>
              <a:buSzPct val="76000"/>
              <a:buFontTx/>
              <a:buChar char="•"/>
            </a:pPr>
            <a:r>
              <a:rPr lang="en-US" altLang="en-US" sz="2800" dirty="0">
                <a:solidFill>
                  <a:srgbClr val="FF0000"/>
                </a:solidFill>
              </a:rPr>
              <a:t>CAP #2</a:t>
            </a:r>
          </a:p>
          <a:p>
            <a:pPr marL="66675" indent="0">
              <a:spcBef>
                <a:spcPts val="500"/>
              </a:spcBef>
              <a:buClr>
                <a:srgbClr val="94C600"/>
              </a:buClr>
              <a:buSzPct val="76000"/>
              <a:buFontTx/>
              <a:buChar char="•"/>
            </a:pPr>
            <a:r>
              <a:rPr lang="en-US" altLang="en-US" sz="2800" dirty="0">
                <a:solidFill>
                  <a:schemeClr val="tx1"/>
                </a:solidFill>
              </a:rPr>
              <a:t>Diagnostic Reading Case Study</a:t>
            </a:r>
          </a:p>
          <a:p>
            <a:pPr marL="66675" indent="0">
              <a:spcBef>
                <a:spcPts val="500"/>
              </a:spcBef>
              <a:buClr>
                <a:srgbClr val="94C600"/>
              </a:buClr>
              <a:buSzPct val="76000"/>
              <a:buFontTx/>
              <a:buChar char="•"/>
            </a:pPr>
            <a:r>
              <a:rPr lang="en-US" altLang="en-US" sz="2800" dirty="0">
                <a:solidFill>
                  <a:srgbClr val="FF0000"/>
                </a:solidFill>
              </a:rPr>
              <a:t>Wrap up and adjourn!</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itle 1"/>
          <p:cNvSpPr>
            <a:spLocks noGrp="1"/>
          </p:cNvSpPr>
          <p:nvPr>
            <p:ph type="title"/>
          </p:nvPr>
        </p:nvSpPr>
        <p:spPr>
          <a:xfrm>
            <a:off x="1676400" y="87313"/>
            <a:ext cx="8839200" cy="1143000"/>
          </a:xfrm>
        </p:spPr>
        <p:txBody>
          <a:bodyPr/>
          <a:lstStyle/>
          <a:p>
            <a:pPr eaLnBrk="1" hangingPunct="1"/>
            <a:r>
              <a:rPr lang="en-US" altLang="en-US" sz="3000">
                <a:solidFill>
                  <a:srgbClr val="FF0000"/>
                </a:solidFill>
              </a:rPr>
              <a:t>Constructing the Retell Literacy Profile for Grades 1-3</a:t>
            </a:r>
          </a:p>
        </p:txBody>
      </p:sp>
      <p:sp>
        <p:nvSpPr>
          <p:cNvPr id="1679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BF375C8-2D5C-4C6E-B2AB-00BB76BCDE94}" type="slidenum">
              <a:rPr lang="en-US" altLang="en-US"/>
              <a:pPr/>
              <a:t>20</a:t>
            </a:fld>
            <a:endParaRPr lang="en-US" altLang="en-US"/>
          </a:p>
        </p:txBody>
      </p:sp>
      <p:graphicFrame>
        <p:nvGraphicFramePr>
          <p:cNvPr id="3" name="Table 2"/>
          <p:cNvGraphicFramePr>
            <a:graphicFrameLocks noGrp="1"/>
          </p:cNvGraphicFramePr>
          <p:nvPr/>
        </p:nvGraphicFramePr>
        <p:xfrm>
          <a:off x="1981201" y="1916114"/>
          <a:ext cx="8115301" cy="4468803"/>
        </p:xfrm>
        <a:graphic>
          <a:graphicData uri="http://schemas.openxmlformats.org/drawingml/2006/table">
            <a:tbl>
              <a:tblPr firstRow="1" firstCol="1" bandRow="1"/>
              <a:tblGrid>
                <a:gridCol w="803301">
                  <a:extLst>
                    <a:ext uri="{9D8B030D-6E8A-4147-A177-3AD203B41FA5}">
                      <a16:colId xmlns:a16="http://schemas.microsoft.com/office/drawing/2014/main" val="20000"/>
                    </a:ext>
                  </a:extLst>
                </a:gridCol>
                <a:gridCol w="874199">
                  <a:extLst>
                    <a:ext uri="{9D8B030D-6E8A-4147-A177-3AD203B41FA5}">
                      <a16:colId xmlns:a16="http://schemas.microsoft.com/office/drawing/2014/main" val="20001"/>
                    </a:ext>
                  </a:extLst>
                </a:gridCol>
                <a:gridCol w="538066">
                  <a:extLst>
                    <a:ext uri="{9D8B030D-6E8A-4147-A177-3AD203B41FA5}">
                      <a16:colId xmlns:a16="http://schemas.microsoft.com/office/drawing/2014/main" val="20002"/>
                    </a:ext>
                  </a:extLst>
                </a:gridCol>
                <a:gridCol w="941299">
                  <a:extLst>
                    <a:ext uri="{9D8B030D-6E8A-4147-A177-3AD203B41FA5}">
                      <a16:colId xmlns:a16="http://schemas.microsoft.com/office/drawing/2014/main" val="20003"/>
                    </a:ext>
                  </a:extLst>
                </a:gridCol>
                <a:gridCol w="672266">
                  <a:extLst>
                    <a:ext uri="{9D8B030D-6E8A-4147-A177-3AD203B41FA5}">
                      <a16:colId xmlns:a16="http://schemas.microsoft.com/office/drawing/2014/main" val="20004"/>
                    </a:ext>
                  </a:extLst>
                </a:gridCol>
                <a:gridCol w="738100">
                  <a:extLst>
                    <a:ext uri="{9D8B030D-6E8A-4147-A177-3AD203B41FA5}">
                      <a16:colId xmlns:a16="http://schemas.microsoft.com/office/drawing/2014/main" val="20005"/>
                    </a:ext>
                  </a:extLst>
                </a:gridCol>
                <a:gridCol w="1134370">
                  <a:extLst>
                    <a:ext uri="{9D8B030D-6E8A-4147-A177-3AD203B41FA5}">
                      <a16:colId xmlns:a16="http://schemas.microsoft.com/office/drawing/2014/main" val="20006"/>
                    </a:ext>
                  </a:extLst>
                </a:gridCol>
                <a:gridCol w="537433">
                  <a:extLst>
                    <a:ext uri="{9D8B030D-6E8A-4147-A177-3AD203B41FA5}">
                      <a16:colId xmlns:a16="http://schemas.microsoft.com/office/drawing/2014/main" val="20007"/>
                    </a:ext>
                  </a:extLst>
                </a:gridCol>
                <a:gridCol w="672266">
                  <a:extLst>
                    <a:ext uri="{9D8B030D-6E8A-4147-A177-3AD203B41FA5}">
                      <a16:colId xmlns:a16="http://schemas.microsoft.com/office/drawing/2014/main" val="20008"/>
                    </a:ext>
                  </a:extLst>
                </a:gridCol>
                <a:gridCol w="604533">
                  <a:extLst>
                    <a:ext uri="{9D8B030D-6E8A-4147-A177-3AD203B41FA5}">
                      <a16:colId xmlns:a16="http://schemas.microsoft.com/office/drawing/2014/main" val="20009"/>
                    </a:ext>
                  </a:extLst>
                </a:gridCol>
                <a:gridCol w="599468">
                  <a:extLst>
                    <a:ext uri="{9D8B030D-6E8A-4147-A177-3AD203B41FA5}">
                      <a16:colId xmlns:a16="http://schemas.microsoft.com/office/drawing/2014/main" val="20010"/>
                    </a:ext>
                  </a:extLst>
                </a:gridCol>
              </a:tblGrid>
              <a:tr h="444099">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Student</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General ideas,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has gist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of the story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All key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events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Events are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told in proper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sequence (plot)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Important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details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Makes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inferences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Makes connections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and personal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observations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Under-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stands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setting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Under-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stands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characters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Under-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stands story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problem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Under-stands theme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67696">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effectLst/>
                          <a:latin typeface="Calibri" panose="020F0502020204030204" pitchFamily="34" charset="0"/>
                          <a:ea typeface="Calibri" panose="020F0502020204030204" pitchFamily="34" charset="0"/>
                          <a:cs typeface="Times New Roman" panose="02020603050405020304" pitchFamily="18" charset="0"/>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3646" marR="636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bl>
          </a:graphicData>
        </a:graphic>
      </p:graphicFrame>
      <p:sp>
        <p:nvSpPr>
          <p:cNvPr id="168254" name="Rectangle 4"/>
          <p:cNvSpPr>
            <a:spLocks noChangeArrowheads="1"/>
          </p:cNvSpPr>
          <p:nvPr/>
        </p:nvSpPr>
        <p:spPr bwMode="auto">
          <a:xfrm>
            <a:off x="450574" y="973049"/>
            <a:ext cx="1129085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altLang="en-US" dirty="0">
                <a:latin typeface="Calibri" panose="020F0502020204030204" pitchFamily="34" charset="0"/>
                <a:ea typeface="Calibri" panose="020F0502020204030204" pitchFamily="34" charset="0"/>
                <a:cs typeface="Times New Roman" panose="02020603050405020304" pitchFamily="18" charset="0"/>
              </a:rPr>
              <a:t>Teacher’s Name_____________________________			Date ___________________</a:t>
            </a:r>
            <a:endParaRPr lang="en-US" altLang="en-US" sz="900" dirty="0">
              <a:ea typeface="Calibri" panose="020F0502020204030204" pitchFamily="34" charset="0"/>
              <a:cs typeface="Times New Roman" panose="02020603050405020304" pitchFamily="18" charset="0"/>
            </a:endParaRPr>
          </a:p>
          <a:p>
            <a:endParaRPr lang="en-US" altLang="en-US" dirty="0">
              <a:latin typeface="Calibri" panose="020F0502020204030204" pitchFamily="34" charset="0"/>
              <a:ea typeface="Calibri" panose="020F0502020204030204" pitchFamily="34" charset="0"/>
              <a:cs typeface="Times New Roman" panose="02020603050405020304" pitchFamily="18" charset="0"/>
            </a:endParaRPr>
          </a:p>
          <a:p>
            <a:r>
              <a:rPr lang="en-US" altLang="en-US" dirty="0">
                <a:latin typeface="Calibri" panose="020F0502020204030204" pitchFamily="34" charset="0"/>
                <a:ea typeface="Calibri" panose="020F0502020204030204" pitchFamily="34" charset="0"/>
                <a:cs typeface="Times New Roman" panose="02020603050405020304" pitchFamily="18" charset="0"/>
              </a:rPr>
              <a:t>Did the student provide the information unaided (UA), aided (A), or not at all (NAA), even when aided? Code.</a:t>
            </a:r>
            <a:endParaRPr lang="en-US" altLang="en-US" sz="900" dirty="0">
              <a:ea typeface="Calibri" panose="020F0502020204030204" pitchFamily="34" charset="0"/>
              <a:cs typeface="Times New Roman" panose="02020603050405020304" pitchFamily="18" charset="0"/>
            </a:endParaRPr>
          </a:p>
          <a:p>
            <a:endParaRPr lang="en-US" altLang="en-US"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62237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Content Placeholder 2"/>
          <p:cNvSpPr>
            <a:spLocks noGrp="1"/>
          </p:cNvSpPr>
          <p:nvPr>
            <p:ph idx="1"/>
          </p:nvPr>
        </p:nvSpPr>
        <p:spPr>
          <a:xfrm>
            <a:off x="387458" y="1798982"/>
            <a:ext cx="11546237" cy="5874026"/>
          </a:xfrm>
        </p:spPr>
        <p:txBody>
          <a:bodyPr>
            <a:normAutofit/>
          </a:bodyPr>
          <a:lstStyle/>
          <a:p>
            <a:pPr eaLnBrk="1" hangingPunct="1"/>
            <a:r>
              <a:rPr lang="en-US" altLang="en-US" sz="2800" dirty="0" smtClean="0">
                <a:solidFill>
                  <a:schemeClr val="tx2"/>
                </a:solidFill>
              </a:rPr>
              <a:t>Encourages readers to attend to the meaning of the text</a:t>
            </a:r>
            <a:endParaRPr lang="en-US" altLang="en-US" sz="2800" b="1" dirty="0" smtClean="0">
              <a:solidFill>
                <a:schemeClr val="tx2"/>
              </a:solidFill>
            </a:endParaRPr>
          </a:p>
          <a:p>
            <a:pPr eaLnBrk="1" hangingPunct="1"/>
            <a:r>
              <a:rPr lang="en-US" altLang="en-US" sz="2800" dirty="0" smtClean="0">
                <a:solidFill>
                  <a:schemeClr val="tx2"/>
                </a:solidFill>
              </a:rPr>
              <a:t>Reinforces elements or story structure, such as characters, setting, and plot</a:t>
            </a:r>
            <a:endParaRPr lang="en-US" altLang="en-US" sz="2800" b="1" dirty="0" smtClean="0">
              <a:solidFill>
                <a:schemeClr val="tx2"/>
              </a:solidFill>
            </a:endParaRPr>
          </a:p>
          <a:p>
            <a:pPr eaLnBrk="1" hangingPunct="1"/>
            <a:r>
              <a:rPr lang="en-US" altLang="en-US" sz="2800" dirty="0" smtClean="0">
                <a:solidFill>
                  <a:schemeClr val="tx2"/>
                </a:solidFill>
              </a:rPr>
              <a:t>Requires readers to distinguish between key ideas and supporting details</a:t>
            </a:r>
            <a:endParaRPr lang="en-US" altLang="en-US" sz="2800" b="1" dirty="0" smtClean="0">
              <a:solidFill>
                <a:schemeClr val="tx2"/>
              </a:solidFill>
            </a:endParaRPr>
          </a:p>
          <a:p>
            <a:pPr eaLnBrk="1" hangingPunct="1"/>
            <a:r>
              <a:rPr lang="en-US" altLang="en-US" sz="2800" dirty="0" smtClean="0">
                <a:solidFill>
                  <a:schemeClr val="tx2"/>
                </a:solidFill>
              </a:rPr>
              <a:t>Encourages communication and oral language development</a:t>
            </a:r>
            <a:endParaRPr lang="en-US" altLang="en-US" sz="2800" b="1" dirty="0" smtClean="0">
              <a:solidFill>
                <a:schemeClr val="tx2"/>
              </a:solidFill>
            </a:endParaRPr>
          </a:p>
        </p:txBody>
      </p:sp>
      <p:sp>
        <p:nvSpPr>
          <p:cNvPr id="12902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F242CE8-CA37-4373-8ADE-0D8A5803842F}" type="slidenum">
              <a:rPr lang="en-US" altLang="en-US"/>
              <a:pPr/>
              <a:t>21</a:t>
            </a:fld>
            <a:endParaRPr lang="en-US" altLang="en-US"/>
          </a:p>
        </p:txBody>
      </p:sp>
      <p:sp>
        <p:nvSpPr>
          <p:cNvPr id="5" name="Text Box 3"/>
          <p:cNvSpPr txBox="1"/>
          <p:nvPr/>
        </p:nvSpPr>
        <p:spPr>
          <a:xfrm>
            <a:off x="2534478" y="714927"/>
            <a:ext cx="7239000" cy="819150"/>
          </a:xfrm>
          <a:prstGeom prst="rect">
            <a:avLst/>
          </a:prstGeom>
          <a:solidFill>
            <a:srgbClr val="FFFF00"/>
          </a:solidFill>
          <a:ln w="190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defTabSz="914400">
              <a:lnSpc>
                <a:spcPct val="107000"/>
              </a:lnSpc>
              <a:spcAft>
                <a:spcPts val="800"/>
              </a:spcAft>
              <a:defRPr/>
            </a:pPr>
            <a:r>
              <a:rPr lang="en-US" sz="2600" b="1" dirty="0">
                <a:solidFill>
                  <a:srgbClr val="000000"/>
                </a:solidFill>
                <a:effectLst>
                  <a:outerShdw blurRad="38100" dist="19050" dir="2700000" algn="tl">
                    <a:prstClr val="black">
                      <a:alpha val="40000"/>
                    </a:prstClr>
                  </a:outerShdw>
                </a:effectLst>
                <a:latin typeface="Baskerville Old Face" panose="02020602080505020303" pitchFamily="18" charset="0"/>
                <a:ea typeface="SimSun" panose="02010600030101010101" pitchFamily="2" charset="-122"/>
                <a:cs typeface="Times New Roman" panose="02020603050405020304" pitchFamily="18" charset="0"/>
              </a:rPr>
              <a:t>Retelling for Comprehension</a:t>
            </a:r>
            <a:endParaRPr lang="en-US" sz="1100" dirty="0">
              <a:solidFill>
                <a:prstClr val="black"/>
              </a:solidFill>
              <a:ea typeface="SimSun" panose="02010600030101010101" pitchFamily="2" charset="-122"/>
              <a:cs typeface="Times New Roman" panose="02020603050405020304" pitchFamily="18" charset="0"/>
            </a:endParaRPr>
          </a:p>
          <a:p>
            <a:pPr algn="ctr" defTabSz="914400">
              <a:lnSpc>
                <a:spcPct val="107000"/>
              </a:lnSpc>
              <a:spcAft>
                <a:spcPts val="800"/>
              </a:spcAft>
              <a:defRPr/>
            </a:pPr>
            <a:r>
              <a:rPr lang="en-US" sz="1100" dirty="0">
                <a:solidFill>
                  <a:prstClr val="black"/>
                </a:solidFill>
                <a:ea typeface="SimSun" panose="02010600030101010101" pitchFamily="2" charset="-122"/>
                <a:cs typeface="Times New Roman" panose="02020603050405020304" pitchFamily="18" charset="0"/>
              </a:rPr>
              <a:t>A Developmental Retelling Model (Adapted from Benson &amp; Cummins, 1954)</a:t>
            </a:r>
          </a:p>
        </p:txBody>
      </p:sp>
      <p:sp>
        <p:nvSpPr>
          <p:cNvPr id="3" name="Rectangle 2"/>
          <p:cNvSpPr/>
          <p:nvPr/>
        </p:nvSpPr>
        <p:spPr>
          <a:xfrm>
            <a:off x="4014061" y="1798982"/>
            <a:ext cx="4990454" cy="417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309247" y="2324746"/>
            <a:ext cx="9484963" cy="4649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617776" y="2944678"/>
            <a:ext cx="4850970" cy="4339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425990" y="3468374"/>
            <a:ext cx="7089969" cy="495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86966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34B6635-7AC2-42B3-A93F-7B6C690A2E80}" type="slidenum">
              <a:rPr lang="en-US" altLang="en-US"/>
              <a:pPr/>
              <a:t>22</a:t>
            </a:fld>
            <a:endParaRPr lang="en-US" altLang="en-US"/>
          </a:p>
        </p:txBody>
      </p:sp>
      <p:pic>
        <p:nvPicPr>
          <p:cNvPr id="130051"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0240" y="203328"/>
            <a:ext cx="8420604" cy="638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69089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EA1649-AF90-4ACE-A899-2666FC5CD29E}" type="slidenum">
              <a:rPr lang="en-US" altLang="en-US"/>
              <a:pPr/>
              <a:t>23</a:t>
            </a:fld>
            <a:endParaRPr lang="en-US" altLang="en-US"/>
          </a:p>
        </p:txBody>
      </p:sp>
      <p:pic>
        <p:nvPicPr>
          <p:cNvPr id="13107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2014" y="457200"/>
            <a:ext cx="7442213" cy="85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2014" y="1590260"/>
            <a:ext cx="7442213" cy="335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7"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18527" y="4917625"/>
            <a:ext cx="7455700" cy="1684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9458960" y="314960"/>
            <a:ext cx="254000" cy="62739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36973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D15A580-60FE-4408-89AA-4B3906EF8BB6}" type="slidenum">
              <a:rPr lang="en-US" altLang="en-US" sz="1400">
                <a:solidFill>
                  <a:srgbClr val="000000"/>
                </a:solidFill>
                <a:latin typeface="Arial" panose="020B0604020202020204" pitchFamily="34" charset="0"/>
                <a:ea typeface="MS PGothic" panose="020B0600070205080204" pitchFamily="34" charset="-128"/>
              </a:rPr>
              <a:pPr>
                <a:spcBef>
                  <a:spcPct val="0"/>
                </a:spcBef>
                <a:buFontTx/>
                <a:buNone/>
              </a:pPr>
              <a:t>24</a:t>
            </a:fld>
            <a:endParaRPr lang="en-US" altLang="en-US" sz="1400">
              <a:solidFill>
                <a:srgbClr val="000000"/>
              </a:solidFill>
              <a:latin typeface="Arial" panose="020B0604020202020204" pitchFamily="34" charset="0"/>
              <a:ea typeface="MS PGothic" panose="020B0600070205080204" pitchFamily="34" charset="-128"/>
            </a:endParaRPr>
          </a:p>
        </p:txBody>
      </p:sp>
      <p:sp>
        <p:nvSpPr>
          <p:cNvPr id="132099" name="WordArt 2"/>
          <p:cNvSpPr>
            <a:spLocks noChangeArrowheads="1" noChangeShapeType="1" noTextEdit="1"/>
          </p:cNvSpPr>
          <p:nvPr/>
        </p:nvSpPr>
        <p:spPr bwMode="auto">
          <a:xfrm>
            <a:off x="1638300" y="1157286"/>
            <a:ext cx="9014791" cy="1003852"/>
          </a:xfrm>
          <a:prstGeom prst="rect">
            <a:avLst/>
          </a:prstGeom>
        </p:spPr>
        <p:txBody>
          <a:bodyPr wrap="none" fromWordArt="1">
            <a:prstTxWarp prst="textSlantDown">
              <a:avLst>
                <a:gd name="adj" fmla="val 44444"/>
              </a:avLst>
            </a:prstTxWarp>
          </a:bodyPr>
          <a:lstStyle/>
          <a:p>
            <a:pPr algn="ctr"/>
            <a:r>
              <a:rPr lang="en-US" sz="4000" b="1" kern="10" spc="800" dirty="0">
                <a:ln w="9525">
                  <a:solidFill>
                    <a:srgbClr val="333333"/>
                  </a:solidFill>
                  <a:round/>
                  <a:headEnd/>
                  <a:tailEnd/>
                </a:ln>
                <a:effectLst>
                  <a:outerShdw dist="53882" dir="2700000" algn="ctr" rotWithShape="0">
                    <a:srgbClr val="C0C0C0">
                      <a:alpha val="74997"/>
                    </a:srgbClr>
                  </a:outerShdw>
                </a:effectLst>
                <a:latin typeface="Times New Roman" panose="02020603050405020304" pitchFamily="18" charset="0"/>
                <a:cs typeface="Times New Roman" panose="02020603050405020304" pitchFamily="18" charset="0"/>
              </a:rPr>
              <a:t>Gradual Release of Responsibility</a:t>
            </a:r>
          </a:p>
        </p:txBody>
      </p:sp>
      <p:sp>
        <p:nvSpPr>
          <p:cNvPr id="6148" name="Line 3"/>
          <p:cNvSpPr>
            <a:spLocks noChangeShapeType="1"/>
          </p:cNvSpPr>
          <p:nvPr/>
        </p:nvSpPr>
        <p:spPr bwMode="auto">
          <a:xfrm>
            <a:off x="2057400" y="1524000"/>
            <a:ext cx="7924800" cy="68580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defTabSz="914400">
              <a:defRPr/>
            </a:pPr>
            <a:endParaRPr lang="en-US">
              <a:solidFill>
                <a:prstClr val="black"/>
              </a:solidFill>
              <a:latin typeface="Calibri"/>
            </a:endParaRPr>
          </a:p>
        </p:txBody>
      </p:sp>
      <p:sp>
        <p:nvSpPr>
          <p:cNvPr id="132101" name="Text Box 4"/>
          <p:cNvSpPr txBox="1">
            <a:spLocks noChangeArrowheads="1"/>
          </p:cNvSpPr>
          <p:nvPr/>
        </p:nvSpPr>
        <p:spPr bwMode="auto">
          <a:xfrm>
            <a:off x="1828800" y="2362200"/>
            <a:ext cx="1752600" cy="3786188"/>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rPr>
              <a:t>Teacher</a:t>
            </a:r>
            <a:endParaRPr lang="en-US" altLang="en-US" sz="18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modeling</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and</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explanation</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Think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2" name="Text Box 5"/>
          <p:cNvSpPr txBox="1">
            <a:spLocks noChangeArrowheads="1"/>
          </p:cNvSpPr>
          <p:nvPr/>
        </p:nvSpPr>
        <p:spPr bwMode="auto">
          <a:xfrm>
            <a:off x="3962400" y="2362201"/>
            <a:ext cx="19050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666633"/>
                </a:solidFill>
                <a:latin typeface="Arial" panose="020B0604020202020204" pitchFamily="34" charset="0"/>
                <a:ea typeface="MS PGothic" panose="020B0600070205080204" pitchFamily="34" charset="-128"/>
                <a:cs typeface="Times New Roman" panose="02020603050405020304" pitchFamily="18" charset="0"/>
              </a:rPr>
              <a:t>Guided practice and release to students</a:t>
            </a:r>
            <a:endParaRPr lang="en-US" altLang="en-US" sz="1100">
              <a:solidFill>
                <a:srgbClr val="6666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Shared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Group</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3" name="Text Box 6"/>
          <p:cNvSpPr txBox="1">
            <a:spLocks noChangeArrowheads="1"/>
          </p:cNvSpPr>
          <p:nvPr/>
        </p:nvSpPr>
        <p:spPr bwMode="auto">
          <a:xfrm>
            <a:off x="6248400" y="2438401"/>
            <a:ext cx="18288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rPr>
              <a:t>Independent</a:t>
            </a:r>
            <a:endParaRPr lang="en-US" altLang="en-US" sz="18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0033CC"/>
                </a:solidFill>
                <a:latin typeface="Arial" panose="020B0604020202020204" pitchFamily="34" charset="0"/>
                <a:ea typeface="MS PGothic" panose="020B0600070205080204" pitchFamily="34" charset="-128"/>
                <a:cs typeface="Times New Roman" panose="02020603050405020304" pitchFamily="18" charset="0"/>
              </a:rPr>
              <a:t>practice with feedback</a:t>
            </a:r>
            <a:endParaRPr lang="en-US" altLang="en-US" sz="1100">
              <a:solidFill>
                <a:srgbClr val="0033CC"/>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Independent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 Group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Reading Partners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4" name="Text Box 7"/>
          <p:cNvSpPr txBox="1">
            <a:spLocks noChangeArrowheads="1"/>
          </p:cNvSpPr>
          <p:nvPr/>
        </p:nvSpPr>
        <p:spPr bwMode="auto">
          <a:xfrm>
            <a:off x="8458200" y="2438401"/>
            <a:ext cx="17526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0000"/>
                </a:solidFill>
                <a:latin typeface="Arial" panose="020B0604020202020204" pitchFamily="34" charset="0"/>
                <a:ea typeface="MS PGothic" panose="020B0600070205080204" pitchFamily="34" charset="-128"/>
                <a:cs typeface="Times New Roman" panose="02020603050405020304" pitchFamily="18" charset="0"/>
              </a:rPr>
              <a:t>Application of the strategy in real reading situations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Independent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Monitor Progress</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6153" name="AutoShape 8"/>
          <p:cNvSpPr>
            <a:spLocks noChangeArrowheads="1"/>
          </p:cNvSpPr>
          <p:nvPr/>
        </p:nvSpPr>
        <p:spPr bwMode="auto">
          <a:xfrm>
            <a:off x="28956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4" name="AutoShape 9"/>
          <p:cNvSpPr>
            <a:spLocks noChangeArrowheads="1"/>
          </p:cNvSpPr>
          <p:nvPr/>
        </p:nvSpPr>
        <p:spPr bwMode="auto">
          <a:xfrm>
            <a:off x="5257800" y="55626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5" name="AutoShape 10"/>
          <p:cNvSpPr>
            <a:spLocks noChangeArrowheads="1"/>
          </p:cNvSpPr>
          <p:nvPr/>
        </p:nvSpPr>
        <p:spPr bwMode="auto">
          <a:xfrm>
            <a:off x="75438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6" name="Rectangle 11"/>
          <p:cNvSpPr>
            <a:spLocks noChangeArrowheads="1"/>
          </p:cNvSpPr>
          <p:nvPr/>
        </p:nvSpPr>
        <p:spPr bwMode="auto">
          <a:xfrm>
            <a:off x="1638301" y="12758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7" name="Rectangle 12"/>
          <p:cNvSpPr>
            <a:spLocks noChangeArrowheads="1"/>
          </p:cNvSpPr>
          <p:nvPr/>
        </p:nvSpPr>
        <p:spPr bwMode="auto">
          <a:xfrm>
            <a:off x="1136374" y="-39215"/>
            <a:ext cx="14491252"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r>
              <a:rPr lang="en-US" altLang="en-US" sz="1800" b="1" dirty="0">
                <a:solidFill>
                  <a:srgbClr val="C0504D"/>
                </a:solidFill>
              </a:rPr>
              <a:t/>
            </a:r>
            <a:br>
              <a:rPr lang="en-US" altLang="en-US" sz="1800" b="1" dirty="0">
                <a:solidFill>
                  <a:srgbClr val="C0504D"/>
                </a:solidFill>
              </a:rPr>
            </a:br>
            <a:endParaRPr lang="en-US" altLang="en-US" sz="1800" b="1" dirty="0">
              <a:solidFill>
                <a:srgbClr val="C0504D"/>
              </a:solidFill>
              <a:latin typeface="Times New Roman" panose="02020603050405020304" pitchFamily="18" charset="0"/>
              <a:cs typeface="Times New Roman" panose="02020603050405020304" pitchFamily="18" charset="0"/>
            </a:endParaRPr>
          </a:p>
          <a:p>
            <a:pPr defTabSz="914400">
              <a:spcBef>
                <a:spcPct val="0"/>
              </a:spcBef>
              <a:buNone/>
              <a:defRPr/>
            </a:pPr>
            <a:r>
              <a:rPr lang="en-US" altLang="en-US" sz="2800" b="1" dirty="0">
                <a:solidFill>
                  <a:srgbClr val="C0504D"/>
                </a:solidFill>
                <a:latin typeface="Times New Roman" panose="02020603050405020304" pitchFamily="18" charset="0"/>
                <a:cs typeface="Times New Roman" panose="02020603050405020304" pitchFamily="18" charset="0"/>
              </a:rPr>
              <a:t>Explicit Instruction Model for </a:t>
            </a:r>
            <a:r>
              <a:rPr lang="en-US" altLang="en-US" sz="2800" b="1" dirty="0" smtClean="0">
                <a:solidFill>
                  <a:srgbClr val="C0504D"/>
                </a:solidFill>
                <a:latin typeface="Times New Roman" panose="02020603050405020304" pitchFamily="18" charset="0"/>
                <a:cs typeface="Times New Roman" panose="02020603050405020304" pitchFamily="18" charset="0"/>
              </a:rPr>
              <a:t>Teaching </a:t>
            </a:r>
            <a:r>
              <a:rPr lang="en-US" altLang="en-US" sz="2800" b="1" dirty="0">
                <a:solidFill>
                  <a:srgbClr val="C0504D"/>
                </a:solidFill>
                <a:latin typeface="Times New Roman" panose="02020603050405020304" pitchFamily="18" charset="0"/>
                <a:cs typeface="Times New Roman" panose="02020603050405020304" pitchFamily="18" charset="0"/>
              </a:rPr>
              <a:t>Comprehension Strategies</a:t>
            </a:r>
          </a:p>
          <a:p>
            <a:pPr defTabSz="914400">
              <a:spcBef>
                <a:spcPct val="0"/>
              </a:spcBef>
              <a:buNone/>
              <a:defRPr/>
            </a:pPr>
            <a:endParaRPr lang="en-US" altLang="en-US" sz="1800" b="1" dirty="0">
              <a:solidFill>
                <a:srgbClr val="C0504D"/>
              </a:solidFill>
              <a:cs typeface="Times New Roman" panose="02020603050405020304" pitchFamily="18" charset="0"/>
            </a:endParaRPr>
          </a:p>
        </p:txBody>
      </p:sp>
      <p:sp>
        <p:nvSpPr>
          <p:cNvPr id="132110" name="Rectangle 13"/>
          <p:cNvSpPr>
            <a:spLocks noChangeArrowheads="1"/>
          </p:cNvSpPr>
          <p:nvPr/>
        </p:nvSpPr>
        <p:spPr bwMode="auto">
          <a:xfrm>
            <a:off x="1638300" y="2619376"/>
            <a:ext cx="18415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endParaRPr lang="en-US" altLang="en-US" sz="20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23830229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le 3"/>
          <p:cNvSpPr>
            <a:spLocks noGrp="1"/>
          </p:cNvSpPr>
          <p:nvPr>
            <p:ph type="title"/>
          </p:nvPr>
        </p:nvSpPr>
        <p:spPr>
          <a:xfrm>
            <a:off x="1733550" y="1"/>
            <a:ext cx="5886450" cy="1878013"/>
          </a:xfrm>
        </p:spPr>
        <p:txBody>
          <a:bodyPr/>
          <a:lstStyle/>
          <a:p>
            <a:pPr eaLnBrk="1" hangingPunct="1"/>
            <a:r>
              <a:rPr lang="en-US" altLang="en-US" sz="4000" dirty="0"/>
              <a:t>Let’s take a look at CAP #2</a:t>
            </a:r>
          </a:p>
        </p:txBody>
      </p:sp>
      <p:sp>
        <p:nvSpPr>
          <p:cNvPr id="173059" name="Rectangle 1"/>
          <p:cNvSpPr>
            <a:spLocks noChangeArrowheads="1"/>
          </p:cNvSpPr>
          <p:nvPr/>
        </p:nvSpPr>
        <p:spPr bwMode="auto">
          <a:xfrm>
            <a:off x="1733550" y="1398589"/>
            <a:ext cx="8077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3200" b="1" i="1" dirty="0">
                <a:solidFill>
                  <a:srgbClr val="7030A0"/>
                </a:solidFill>
                <a:latin typeface="Calibri" panose="020F0502020204030204" pitchFamily="34" charset="0"/>
              </a:rPr>
              <a:t>Retelling for Comprehension Teaching Process</a:t>
            </a:r>
            <a:endParaRPr lang="en-US" altLang="en-US" sz="3200" b="1" i="1" dirty="0">
              <a:latin typeface="Calibri" panose="020F05020202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659761157"/>
              </p:ext>
            </p:extLst>
          </p:nvPr>
        </p:nvGraphicFramePr>
        <p:xfrm>
          <a:off x="1733550" y="2144110"/>
          <a:ext cx="8077200" cy="4300948"/>
        </p:xfrm>
        <a:graphic>
          <a:graphicData uri="http://schemas.openxmlformats.org/drawingml/2006/table">
            <a:tbl>
              <a:tblPr/>
              <a:tblGrid>
                <a:gridCol w="946150">
                  <a:extLst>
                    <a:ext uri="{9D8B030D-6E8A-4147-A177-3AD203B41FA5}">
                      <a16:colId xmlns:a16="http://schemas.microsoft.com/office/drawing/2014/main" val="3049057510"/>
                    </a:ext>
                  </a:extLst>
                </a:gridCol>
                <a:gridCol w="2376488">
                  <a:extLst>
                    <a:ext uri="{9D8B030D-6E8A-4147-A177-3AD203B41FA5}">
                      <a16:colId xmlns:a16="http://schemas.microsoft.com/office/drawing/2014/main" val="3890542677"/>
                    </a:ext>
                  </a:extLst>
                </a:gridCol>
                <a:gridCol w="2376487">
                  <a:extLst>
                    <a:ext uri="{9D8B030D-6E8A-4147-A177-3AD203B41FA5}">
                      <a16:colId xmlns:a16="http://schemas.microsoft.com/office/drawing/2014/main" val="2148880496"/>
                    </a:ext>
                  </a:extLst>
                </a:gridCol>
                <a:gridCol w="2378075">
                  <a:extLst>
                    <a:ext uri="{9D8B030D-6E8A-4147-A177-3AD203B41FA5}">
                      <a16:colId xmlns:a16="http://schemas.microsoft.com/office/drawing/2014/main" val="3353640959"/>
                    </a:ext>
                  </a:extLst>
                </a:gridCol>
              </a:tblGrid>
              <a:tr h="330691">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smtClean="0">
                          <a:ln>
                            <a:noFill/>
                          </a:ln>
                          <a:solidFill>
                            <a:srgbClr val="FFFFFF"/>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endParaRPr kumimoji="0" lang="en-US" altLang="en-US" sz="1200" b="1" i="0" u="none" strike="noStrike" cap="none" normalizeH="0" baseline="0" smtClean="0">
                        <a:ln>
                          <a:noFill/>
                        </a:ln>
                        <a:solidFill>
                          <a:srgbClr val="FFFFFF"/>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rgbClr val="FFFFFF"/>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Phase 1</a:t>
                      </a:r>
                      <a:endParaRPr kumimoji="0" lang="en-US" altLang="en-US" sz="1600" b="1" i="0" u="none" strike="noStrike" cap="none" normalizeH="0" baseline="0" smtClean="0">
                        <a:ln>
                          <a:noFill/>
                        </a:ln>
                        <a:solidFill>
                          <a:srgbClr val="FFFFFF"/>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rgbClr val="FFFFFF"/>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Phase 2</a:t>
                      </a:r>
                      <a:endParaRPr kumimoji="0" lang="en-US" altLang="en-US" sz="1600" b="1" i="0" u="none" strike="noStrike" cap="none" normalizeH="0" baseline="0" smtClean="0">
                        <a:ln>
                          <a:noFill/>
                        </a:ln>
                        <a:solidFill>
                          <a:srgbClr val="FFFFFF"/>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FFFFF"/>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Phase 3</a:t>
                      </a:r>
                      <a:endParaRPr kumimoji="0" lang="en-US" altLang="en-US" sz="1600" b="1" i="0" u="none" strike="noStrike" cap="none" normalizeH="0" baseline="0" dirty="0" smtClean="0">
                        <a:ln>
                          <a:noFill/>
                        </a:ln>
                        <a:solidFill>
                          <a:srgbClr val="FFFFFF"/>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657456954"/>
                  </a:ext>
                </a:extLst>
              </a:tr>
              <a:tr h="1992272">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rgbClr val="FFFFFF"/>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Week 1</a:t>
                      </a:r>
                      <a:endParaRPr kumimoji="0" lang="en-US" altLang="en-US" sz="1600" b="1" i="0" u="none" strike="noStrike" cap="none" normalizeH="0" baseline="0" smtClean="0">
                        <a:ln>
                          <a:noFill/>
                        </a:ln>
                        <a:solidFill>
                          <a:srgbClr val="FFFFFF"/>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Choose a mentor text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Shared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Guided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Retelling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Modeled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Retelling with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Story Map</a:t>
                      </a:r>
                      <a:endParaRPr kumimoji="0" lang="en-US" altLang="en-US" sz="1600" b="1" i="0" u="none" strike="noStrike" cap="none" normalizeH="0" baseline="0" dirty="0" smtClean="0">
                        <a:ln>
                          <a:noFill/>
                        </a:ln>
                        <a:solidFill>
                          <a:schemeClr val="accent4"/>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4">
                        <a:lumMod val="40000"/>
                        <a:lumOff val="60000"/>
                      </a:schemeClr>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Review Retelling with the Story Map (from previous lesson)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Modeled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Written</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Retelling (based on the  Story Map)</a:t>
                      </a:r>
                      <a:endParaRPr kumimoji="0" lang="en-US" altLang="en-US" sz="16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4">
                        <a:lumMod val="40000"/>
                        <a:lumOff val="60000"/>
                      </a:schemeClr>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Choose a new mentor text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Shared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Guided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(Oral) Retelling and </a:t>
                      </a: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Shared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Retelling with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Story Map</a:t>
                      </a:r>
                      <a:endParaRPr kumimoji="0" lang="en-US" altLang="en-US" sz="1600" b="1" i="0" u="none" strike="noStrike" cap="none" normalizeH="0" baseline="0" dirty="0" smtClean="0">
                        <a:ln>
                          <a:noFill/>
                        </a:ln>
                        <a:solidFill>
                          <a:schemeClr val="accent4"/>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extLst>
                  <a:ext uri="{0D108BD9-81ED-4DB2-BD59-A6C34878D82A}">
                    <a16:rowId xmlns:a16="http://schemas.microsoft.com/office/drawing/2014/main" val="3263586153"/>
                  </a:ext>
                </a:extLst>
              </a:tr>
              <a:tr h="1977985">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FFFFF"/>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Week 2</a:t>
                      </a:r>
                      <a:endParaRPr kumimoji="0" lang="en-US" altLang="en-US" sz="1600" b="1" i="0" u="none" strike="noStrike" cap="none" normalizeH="0" baseline="0" dirty="0" smtClean="0">
                        <a:ln>
                          <a:noFill/>
                        </a:ln>
                        <a:solidFill>
                          <a:srgbClr val="FFFFFF"/>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Review Retelling with the Story Map (from previous lesson)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Shared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Written</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Retelling</a:t>
                      </a:r>
                      <a:endParaRPr kumimoji="0" lang="en-US" altLang="en-US" sz="16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Choose a new mentor text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Shared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Guided</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(Oral) Retelling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Independent </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Retelling with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Story Map</a:t>
                      </a:r>
                      <a:endParaRPr kumimoji="0" lang="en-US" altLang="en-US" sz="1600" b="1" i="0" u="none" strike="noStrike" cap="none" normalizeH="0" baseline="0" dirty="0" smtClean="0">
                        <a:ln>
                          <a:noFill/>
                        </a:ln>
                        <a:solidFill>
                          <a:schemeClr val="accent4"/>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defRPr>
                      </a:lvl1pPr>
                      <a:lvl2pPr marL="457200">
                        <a:spcBef>
                          <a:spcPct val="20000"/>
                        </a:spcBef>
                        <a:buFont typeface="Arial" panose="020B0604020202020204" pitchFamily="34" charset="0"/>
                        <a:defRPr sz="2400">
                          <a:solidFill>
                            <a:schemeClr val="tx1"/>
                          </a:solidFill>
                          <a:latin typeface="Calibri" panose="020F0502020204030204" pitchFamily="34" charset="0"/>
                        </a:defRPr>
                      </a:lvl2pPr>
                      <a:lvl3pPr marL="914400">
                        <a:spcBef>
                          <a:spcPct val="20000"/>
                        </a:spcBef>
                        <a:buFont typeface="Arial" panose="020B0604020202020204" pitchFamily="34" charset="0"/>
                        <a:defRPr sz="2000">
                          <a:solidFill>
                            <a:schemeClr val="tx1"/>
                          </a:solidFill>
                          <a:latin typeface="Calibri" panose="020F0502020204030204" pitchFamily="34" charset="0"/>
                        </a:defRPr>
                      </a:lvl3pPr>
                      <a:lvl4pPr marL="1371600">
                        <a:spcBef>
                          <a:spcPct val="20000"/>
                        </a:spcBef>
                        <a:buFont typeface="Arial" panose="020B0604020202020204" pitchFamily="34" charset="0"/>
                        <a:defRPr>
                          <a:solidFill>
                            <a:schemeClr val="tx1"/>
                          </a:solidFill>
                          <a:latin typeface="Calibri" panose="020F0502020204030204" pitchFamily="34" charset="0"/>
                        </a:defRPr>
                      </a:lvl4pPr>
                      <a:lvl5pPr marL="1828800">
                        <a:spcBef>
                          <a:spcPct val="20000"/>
                        </a:spcBef>
                        <a:buFont typeface="Arial" panose="020B0604020202020204" pitchFamily="34" charset="0"/>
                        <a:defRPr>
                          <a:solidFill>
                            <a:schemeClr val="tx1"/>
                          </a:solidFill>
                          <a:latin typeface="Calibri" panose="020F0502020204030204" pitchFamily="34" charset="0"/>
                        </a:defRPr>
                      </a:lvl5pPr>
                      <a:lvl6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6pPr>
                      <a:lvl7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7pPr>
                      <a:lvl8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8pPr>
                      <a:lvl9pPr indent="9144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Review Retelling with the Story Map (from previous lesson)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accent2"/>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Independent</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a:t>
                      </a:r>
                      <a:r>
                        <a:rPr kumimoji="0" lang="en-US" altLang="en-US" sz="1600" b="1" i="0" u="none" strike="noStrike" cap="none" normalizeH="0" baseline="0" dirty="0" smtClean="0">
                          <a:ln>
                            <a:noFill/>
                          </a:ln>
                          <a:solidFill>
                            <a:schemeClr val="accent4"/>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Written</a:t>
                      </a:r>
                      <a:r>
                        <a:rPr kumimoji="0" lang="en-US" altLang="en-US" sz="1600" b="0" i="0" u="none" strike="noStrike" cap="none" normalizeH="0" baseline="0" dirty="0" smtClean="0">
                          <a:ln>
                            <a:noFill/>
                          </a:ln>
                          <a:solidFill>
                            <a:srgbClr val="000000"/>
                          </a:solidFill>
                          <a:effectLst/>
                          <a:latin typeface="Calibri" panose="020F0502020204030204" pitchFamily="34" charset="0"/>
                          <a:ea typeface="Helvetica" panose="020B0604020202020204" pitchFamily="34" charset="0"/>
                          <a:cs typeface="Helvetica" panose="020B0604020202020204" pitchFamily="34" charset="0"/>
                          <a:sym typeface="Helvetica" panose="020B0604020202020204" pitchFamily="34" charset="0"/>
                        </a:rPr>
                        <a:t> Retelling</a:t>
                      </a:r>
                      <a:endParaRPr kumimoji="0" lang="en-US" altLang="en-US" sz="16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sym typeface="Helvetica"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215657174"/>
                  </a:ext>
                </a:extLst>
              </a:tr>
            </a:tbl>
          </a:graphicData>
        </a:graphic>
      </p:graphicFrame>
      <p:pic>
        <p:nvPicPr>
          <p:cNvPr id="2" name="Picture 1"/>
          <p:cNvPicPr>
            <a:picLocks noChangeAspect="1"/>
          </p:cNvPicPr>
          <p:nvPr/>
        </p:nvPicPr>
        <p:blipFill>
          <a:blip r:embed="rId2"/>
          <a:stretch>
            <a:fillRect/>
          </a:stretch>
        </p:blipFill>
        <p:spPr>
          <a:xfrm>
            <a:off x="8113987" y="386641"/>
            <a:ext cx="3067460" cy="3193445"/>
          </a:xfrm>
          <a:prstGeom prst="rect">
            <a:avLst/>
          </a:prstGeom>
        </p:spPr>
      </p:pic>
    </p:spTree>
    <p:extLst>
      <p:ext uri="{BB962C8B-B14F-4D97-AF65-F5344CB8AC3E}">
        <p14:creationId xmlns:p14="http://schemas.microsoft.com/office/powerpoint/2010/main" val="3304455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1811338" y="303646"/>
            <a:ext cx="8458200" cy="1036638"/>
          </a:xfrm>
        </p:spPr>
        <p:txBody>
          <a:bodyPr/>
          <a:lstStyle/>
          <a:p>
            <a:pPr algn="ctr"/>
            <a:r>
              <a:rPr lang="en-US" altLang="en-US" dirty="0" smtClean="0">
                <a:solidFill>
                  <a:srgbClr val="FF0000"/>
                </a:solidFill>
              </a:rPr>
              <a:t>Diagnostic Reading Case Study</a:t>
            </a:r>
            <a:r>
              <a:rPr lang="en-US" altLang="en-US" dirty="0" smtClean="0"/>
              <a:t> </a:t>
            </a:r>
          </a:p>
        </p:txBody>
      </p:sp>
      <p:sp>
        <p:nvSpPr>
          <p:cNvPr id="3" name="Content Placeholder 2"/>
          <p:cNvSpPr>
            <a:spLocks noGrp="1"/>
          </p:cNvSpPr>
          <p:nvPr>
            <p:ph idx="1"/>
          </p:nvPr>
        </p:nvSpPr>
        <p:spPr>
          <a:xfrm>
            <a:off x="1726407" y="1340284"/>
            <a:ext cx="8628062" cy="5808662"/>
          </a:xfrm>
        </p:spPr>
        <p:txBody>
          <a:bodyPr>
            <a:normAutofit lnSpcReduction="10000"/>
          </a:bodyPr>
          <a:lstStyle/>
          <a:p>
            <a:pPr marL="114300" indent="0">
              <a:buNone/>
              <a:defRPr/>
            </a:pPr>
            <a:r>
              <a:rPr lang="en-US" altLang="en-US" sz="3600" dirty="0">
                <a:solidFill>
                  <a:schemeClr val="accent4"/>
                </a:solidFill>
              </a:rPr>
              <a:t>Learning Outcomes:</a:t>
            </a:r>
          </a:p>
          <a:p>
            <a:pPr marL="685800" indent="-571500">
              <a:buFont typeface="Wingdings" panose="05000000000000000000" pitchFamily="2" charset="2"/>
              <a:buChar char="ü"/>
              <a:defRPr/>
            </a:pPr>
            <a:r>
              <a:rPr lang="en-US" altLang="en-US" sz="3600" dirty="0">
                <a:solidFill>
                  <a:schemeClr val="accent6"/>
                </a:solidFill>
              </a:rPr>
              <a:t>Learned process for diagnosing and helping our most struggling readers (</a:t>
            </a:r>
            <a:r>
              <a:rPr lang="en-US" altLang="en-US" sz="3600" dirty="0" err="1">
                <a:solidFill>
                  <a:schemeClr val="accent6"/>
                </a:solidFill>
              </a:rPr>
              <a:t>ie</a:t>
            </a:r>
            <a:r>
              <a:rPr lang="en-US" altLang="en-US" sz="3600" dirty="0">
                <a:solidFill>
                  <a:schemeClr val="accent6"/>
                </a:solidFill>
              </a:rPr>
              <a:t>. eliminating instruction as a factor) –  Multi-Tiered System of Support (MTSS) for Reading Instruction</a:t>
            </a:r>
          </a:p>
          <a:p>
            <a:pPr marL="685800" indent="-571500">
              <a:buFont typeface="Wingdings" panose="05000000000000000000" pitchFamily="2" charset="2"/>
              <a:buChar char="ü"/>
              <a:defRPr/>
            </a:pPr>
            <a:r>
              <a:rPr lang="en-US" altLang="en-US" sz="3600" dirty="0">
                <a:solidFill>
                  <a:schemeClr val="accent6"/>
                </a:solidFill>
              </a:rPr>
              <a:t>Understanding the role of assessment in MTSS for Reading Instruction</a:t>
            </a:r>
            <a:endParaRPr lang="en-US" altLang="en-US" dirty="0" smtClean="0">
              <a:solidFill>
                <a:schemeClr val="accent6"/>
              </a:solidFill>
            </a:endParaRPr>
          </a:p>
          <a:p>
            <a:pPr marL="685800" indent="-571500">
              <a:buFont typeface="Wingdings" panose="05000000000000000000" pitchFamily="2" charset="2"/>
              <a:buChar char="ü"/>
              <a:defRPr/>
            </a:pPr>
            <a:r>
              <a:rPr lang="en-US" altLang="en-US" sz="3600" dirty="0">
                <a:solidFill>
                  <a:schemeClr val="accent6"/>
                </a:solidFill>
              </a:rPr>
              <a:t>Creation of an targeted intervention plan with progress monitoring </a:t>
            </a:r>
          </a:p>
          <a:p>
            <a:pPr marL="114300" indent="0">
              <a:buNone/>
              <a:defRPr/>
            </a:pPr>
            <a:r>
              <a:rPr lang="en-US" altLang="en-US" sz="3600" dirty="0"/>
              <a:t> </a:t>
            </a:r>
          </a:p>
          <a:p>
            <a:pPr marL="685800" indent="-571500">
              <a:buFont typeface="Wingdings" panose="05000000000000000000" pitchFamily="2" charset="2"/>
              <a:buChar char="ü"/>
              <a:defRPr/>
            </a:pPr>
            <a:endParaRPr lang="en-US" altLang="en-US" sz="3600" dirty="0"/>
          </a:p>
        </p:txBody>
      </p:sp>
    </p:spTree>
    <p:extLst>
      <p:ext uri="{BB962C8B-B14F-4D97-AF65-F5344CB8AC3E}">
        <p14:creationId xmlns:p14="http://schemas.microsoft.com/office/powerpoint/2010/main" val="22449702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963738" y="1873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7763" name="Content Placeholder 2"/>
          <p:cNvSpPr>
            <a:spLocks noGrp="1"/>
          </p:cNvSpPr>
          <p:nvPr>
            <p:ph idx="1"/>
          </p:nvPr>
        </p:nvSpPr>
        <p:spPr>
          <a:xfrm>
            <a:off x="2497105" y="1202870"/>
            <a:ext cx="7266214" cy="936171"/>
          </a:xfrm>
        </p:spPr>
        <p:txBody>
          <a:bodyPr>
            <a:normAutofit fontScale="55000" lnSpcReduction="20000"/>
          </a:bodyPr>
          <a:lstStyle/>
          <a:p>
            <a:pPr marL="114300" indent="0">
              <a:buNone/>
            </a:pPr>
            <a:r>
              <a:rPr lang="en-US" altLang="en-US" sz="6400"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421938" y="4425044"/>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
        <p:nvSpPr>
          <p:cNvPr id="3" name="Slide Number Placeholder 2"/>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2232705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63738" y="315686"/>
            <a:ext cx="8458200" cy="1570038"/>
          </a:xfrm>
        </p:spPr>
        <p:txBody>
          <a:bodyPr>
            <a:normAutofit fontScale="90000"/>
          </a:bodyPr>
          <a:lstStyle/>
          <a:p>
            <a:pPr algn="ctr"/>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dirty="0">
                <a:solidFill>
                  <a:schemeClr val="accent2"/>
                </a:solidFill>
              </a:rPr>
              <a:t>Step 1:</a:t>
            </a:r>
            <a:r>
              <a:rPr lang="en-US" altLang="en-US" sz="3000" dirty="0">
                <a:solidFill>
                  <a:schemeClr val="tx2"/>
                </a:solidFill>
              </a:rPr>
              <a:t> Administer Universal Screeners – Identify a potential Tier 2 or 3 Learner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2:</a:t>
            </a:r>
            <a:r>
              <a:rPr lang="en-US" altLang="en-US" sz="3000" dirty="0">
                <a:solidFill>
                  <a:schemeClr val="tx2"/>
                </a:solidFill>
              </a:rPr>
              <a:t> Administer Diagnostic Assessments</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3:</a:t>
            </a:r>
            <a:r>
              <a:rPr lang="en-US" altLang="en-US" sz="3000" dirty="0">
                <a:solidFill>
                  <a:schemeClr val="tx2"/>
                </a:solidFill>
              </a:rPr>
              <a:t> Develop an Intervention Plan, Implement over the Year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4:</a:t>
            </a:r>
            <a:r>
              <a:rPr lang="en-US" altLang="en-US" sz="3000" dirty="0">
                <a:solidFill>
                  <a:schemeClr val="tx2"/>
                </a:solidFill>
              </a:rPr>
              <a:t> Progress Monitoring and Data Analysis</a:t>
            </a:r>
          </a:p>
        </p:txBody>
      </p:sp>
      <p:sp>
        <p:nvSpPr>
          <p:cNvPr id="2" name="Slide Number Placeholder 1"/>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784283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lstStyle/>
          <a:p>
            <a:pPr marL="685800" indent="-571500">
              <a:buNone/>
            </a:pPr>
            <a:r>
              <a:rPr lang="en-US" altLang="en-US" sz="3600" dirty="0"/>
              <a:t>	</a:t>
            </a:r>
            <a:r>
              <a:rPr lang="en-US" altLang="en-US" sz="3600" dirty="0">
                <a:solidFill>
                  <a:schemeClr val="accent2"/>
                </a:solidFill>
              </a:rPr>
              <a:t>Step 1:</a:t>
            </a:r>
            <a:r>
              <a:rPr lang="en-US" altLang="en-US" sz="3600" dirty="0"/>
              <a:t> </a:t>
            </a:r>
            <a:r>
              <a:rPr lang="en-US" altLang="en-US" sz="3600" dirty="0">
                <a:solidFill>
                  <a:schemeClr val="tx2"/>
                </a:solidFill>
              </a:rPr>
              <a:t>Administer Universal Screeners – Identify a potential Tier 2 or 3 Learner	</a:t>
            </a:r>
          </a:p>
          <a:p>
            <a:pPr marL="685800" indent="-571500">
              <a:buNone/>
            </a:pPr>
            <a:endParaRPr lang="en-US" altLang="en-US" sz="3600" dirty="0">
              <a:solidFill>
                <a:schemeClr val="tx2"/>
              </a:solidFill>
            </a:endParaRPr>
          </a:p>
          <a:p>
            <a:pPr marL="685800" indent="-571500">
              <a:buNone/>
            </a:pPr>
            <a:r>
              <a:rPr lang="en-US" altLang="en-US" dirty="0" smtClean="0"/>
              <a:t>	</a:t>
            </a:r>
            <a:r>
              <a:rPr lang="en-US" altLang="en-US" sz="3200" dirty="0" smtClean="0">
                <a:solidFill>
                  <a:schemeClr val="accent4"/>
                </a:solidFill>
              </a:rPr>
              <a:t>Based on the Universal Screeners, who is a potential Tier 2 or 3 learner in reading instruction? Cross-check between the TOWRE, CCSS Fluency Passages (</a:t>
            </a:r>
            <a:r>
              <a:rPr lang="en-US" altLang="en-US" sz="3200" dirty="0" err="1" smtClean="0">
                <a:solidFill>
                  <a:schemeClr val="accent4"/>
                </a:solidFill>
              </a:rPr>
              <a:t>Accumaticity</a:t>
            </a:r>
            <a:r>
              <a:rPr lang="en-US" altLang="en-US" sz="3200" dirty="0" smtClean="0">
                <a:solidFill>
                  <a:schemeClr val="accent4"/>
                </a:solidFill>
              </a:rPr>
              <a:t>), DSA Screener</a:t>
            </a:r>
          </a:p>
        </p:txBody>
      </p:sp>
      <p:sp>
        <p:nvSpPr>
          <p:cNvPr id="2" name="Slide Number Placeholder 1"/>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5260711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a:solidFill>
                  <a:schemeClr val="accent2"/>
                </a:solidFill>
              </a:rPr>
              <a:t>Class</a:t>
            </a:r>
            <a:endParaRPr lang="en-US" altLang="en-US" dirty="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600" y="1377950"/>
            <a:ext cx="8915400" cy="762000"/>
          </a:xfrm>
        </p:spPr>
        <p:txBody>
          <a:bodyPr>
            <a:normAutofit fontScale="25000" lnSpcReduction="20000"/>
          </a:bodyPr>
          <a:lstStyle/>
          <a:p>
            <a:pPr marL="685800" indent="-571500">
              <a:buNone/>
            </a:pPr>
            <a:r>
              <a:rPr lang="en-US" altLang="en-US" sz="3600" dirty="0"/>
              <a:t>	</a:t>
            </a:r>
            <a:r>
              <a:rPr lang="en-US" altLang="en-US" sz="12800" dirty="0">
                <a:solidFill>
                  <a:schemeClr val="accent2"/>
                </a:solidFill>
              </a:rPr>
              <a:t>Step 2: </a:t>
            </a:r>
            <a:r>
              <a:rPr lang="en-US" altLang="en-US" sz="12800" dirty="0">
                <a:solidFill>
                  <a:schemeClr val="tx2"/>
                </a:solidFill>
              </a:rPr>
              <a:t>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18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6096000"/>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a:solidFill>
                  <a:srgbClr val="000000"/>
                </a:solidFill>
              </a:rPr>
              <a:t>	**</a:t>
            </a:r>
            <a:r>
              <a:rPr lang="en-US" altLang="en-US" sz="2000">
                <a:solidFill>
                  <a:srgbClr val="000000"/>
                </a:solidFill>
              </a:rPr>
              <a:t>Refer to the Training PPTs for each Diagnostic Assessment</a:t>
            </a:r>
          </a:p>
          <a:p>
            <a:pPr defTabSz="914400">
              <a:buNone/>
            </a:pPr>
            <a:endParaRPr lang="en-US" altLang="en-US" sz="3600">
              <a:solidFill>
                <a:srgbClr val="000000"/>
              </a:solidFill>
            </a:endParaRPr>
          </a:p>
          <a:p>
            <a:pPr defTabSz="914400">
              <a:buNone/>
            </a:pPr>
            <a:r>
              <a:rPr lang="en-US" altLang="en-US" sz="3600">
                <a:solidFill>
                  <a:srgbClr val="000000"/>
                </a:solidFill>
              </a:rPr>
              <a:t>	</a:t>
            </a:r>
            <a:endParaRPr lang="en-US" altLang="en-US">
              <a:solidFill>
                <a:srgbClr val="000000"/>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30</a:t>
            </a:fld>
            <a:endParaRPr lang="en-US" dirty="0"/>
          </a:p>
        </p:txBody>
      </p:sp>
    </p:spTree>
    <p:extLst>
      <p:ext uri="{BB962C8B-B14F-4D97-AF65-F5344CB8AC3E}">
        <p14:creationId xmlns:p14="http://schemas.microsoft.com/office/powerpoint/2010/main" val="27843188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191986" y="947057"/>
            <a:ext cx="9666514" cy="7266214"/>
          </a:xfrm>
        </p:spPr>
        <p:txBody>
          <a:bodyPr>
            <a:normAutofit fontScale="92500" lnSpcReduction="10000"/>
          </a:bodyPr>
          <a:lstStyle/>
          <a:p>
            <a:pPr marL="0" indent="0">
              <a:spcBef>
                <a:spcPct val="0"/>
              </a:spcBef>
              <a:buNone/>
            </a:pPr>
            <a:r>
              <a:rPr lang="en-US" altLang="en-US" sz="2800" b="1" dirty="0">
                <a:solidFill>
                  <a:schemeClr val="accent2"/>
                </a:solidFill>
                <a:ea typeface="Times New Roman" panose="02020603050405020304" pitchFamily="18" charset="0"/>
                <a:cs typeface="Times-Bold"/>
              </a:rPr>
              <a:t>Step 3:</a:t>
            </a:r>
            <a:r>
              <a:rPr lang="en-US" altLang="en-US" sz="2800" b="1" dirty="0">
                <a:solidFill>
                  <a:schemeClr val="accent4"/>
                </a:solidFill>
                <a:ea typeface="Times New Roman" panose="02020603050405020304" pitchFamily="18" charset="0"/>
                <a:cs typeface="Times-Bold"/>
              </a:rPr>
              <a:t> </a:t>
            </a:r>
            <a:r>
              <a:rPr lang="en-US" altLang="en-US" sz="2800" b="1" dirty="0">
                <a:solidFill>
                  <a:schemeClr val="tx2"/>
                </a:solidFill>
                <a:ea typeface="Times New Roman" panose="02020603050405020304" pitchFamily="18" charset="0"/>
                <a:cs typeface="Times-Bold"/>
              </a:rPr>
              <a:t>Develop an Intervention Plan for an Identified Learner and Implement the Plan over the course of the Spring Semester</a:t>
            </a:r>
          </a:p>
          <a:p>
            <a:pPr marL="0" indent="0">
              <a:spcBef>
                <a:spcPct val="0"/>
              </a:spcBef>
              <a:buNone/>
            </a:pPr>
            <a:endParaRPr lang="en-US" altLang="en-US" sz="2800" dirty="0">
              <a:solidFill>
                <a:schemeClr val="accent4"/>
              </a:solidFill>
              <a:ea typeface="Times New Roman" panose="02020603050405020304" pitchFamily="18" charset="0"/>
              <a:cs typeface="Times-Bold"/>
            </a:endParaRPr>
          </a:p>
          <a:p>
            <a:pPr marL="0" indent="0">
              <a:buNone/>
            </a:pPr>
            <a:r>
              <a:rPr lang="en-US" altLang="en-US" sz="2800" dirty="0">
                <a:solidFill>
                  <a:schemeClr val="accent4"/>
                </a:solidFill>
                <a:ea typeface="Times New Roman" panose="02020603050405020304" pitchFamily="18" charset="0"/>
                <a:cs typeface="Times-Bold"/>
              </a:rPr>
              <a:t>a.</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Analyze the data from the Universal Screeners and Diagnostic Assessments</a:t>
            </a:r>
          </a:p>
          <a:p>
            <a:pPr marL="0" indent="0">
              <a:buNone/>
            </a:pPr>
            <a:r>
              <a:rPr lang="en-US" altLang="en-US" sz="2800" dirty="0">
                <a:solidFill>
                  <a:schemeClr val="accent4"/>
                </a:solidFill>
                <a:ea typeface="Times New Roman" panose="02020603050405020304" pitchFamily="18" charset="0"/>
                <a:cs typeface="Times-Bold"/>
              </a:rPr>
              <a:t>b.   Based on the data, determine </a:t>
            </a:r>
            <a:r>
              <a:rPr lang="en-US" altLang="en-US" sz="2800" b="1" i="1" dirty="0">
                <a:solidFill>
                  <a:schemeClr val="accent4"/>
                </a:solidFill>
                <a:ea typeface="Times New Roman" panose="02020603050405020304" pitchFamily="18" charset="0"/>
                <a:cs typeface="Times-Bold"/>
              </a:rPr>
              <a:t>at least one</a:t>
            </a:r>
            <a:r>
              <a:rPr lang="en-US" altLang="en-US" sz="2800" dirty="0">
                <a:solidFill>
                  <a:schemeClr val="accent4"/>
                </a:solidFill>
                <a:ea typeface="Times New Roman" panose="02020603050405020304" pitchFamily="18" charset="0"/>
                <a:cs typeface="Times-Bold"/>
              </a:rPr>
              <a:t> targeted area of concern in reading (you may choose up to 2 target areas of concern).</a:t>
            </a:r>
          </a:p>
          <a:p>
            <a:pPr marL="0" indent="0">
              <a:buNone/>
            </a:pPr>
            <a:r>
              <a:rPr lang="en-US" altLang="en-US" sz="2800" dirty="0">
                <a:solidFill>
                  <a:schemeClr val="accent4"/>
                </a:solidFill>
                <a:ea typeface="Times New Roman" panose="02020603050405020304" pitchFamily="18" charset="0"/>
                <a:cs typeface="Times-Bold"/>
              </a:rPr>
              <a:t>c.   Identify one Intervention for each targeted area of concern in reading.</a:t>
            </a:r>
          </a:p>
          <a:p>
            <a:pPr marL="0" indent="0">
              <a:buNone/>
            </a:pPr>
            <a:r>
              <a:rPr lang="en-US" altLang="en-US" sz="2800" dirty="0">
                <a:solidFill>
                  <a:schemeClr val="accent4"/>
                </a:solidFill>
                <a:ea typeface="Times New Roman" panose="02020603050405020304" pitchFamily="18" charset="0"/>
                <a:cs typeface="Times-Bold"/>
              </a:rPr>
              <a:t>d.  Develop a six week plan for implementation of the Interventions. </a:t>
            </a:r>
            <a:r>
              <a:rPr lang="en-US" altLang="en-US" sz="2800" b="1" i="1" dirty="0">
                <a:solidFill>
                  <a:schemeClr val="accent4"/>
                </a:solidFill>
                <a:ea typeface="Times New Roman" panose="02020603050405020304" pitchFamily="18" charset="0"/>
                <a:cs typeface="Times-Bold"/>
              </a:rPr>
              <a:t>Implementation should be begin no later than the week of Feb. 20</a:t>
            </a:r>
            <a:r>
              <a:rPr lang="en-US" altLang="en-US" sz="2800" b="1" i="1" baseline="30000" dirty="0">
                <a:solidFill>
                  <a:schemeClr val="accent4"/>
                </a:solidFill>
                <a:ea typeface="Times New Roman" panose="02020603050405020304" pitchFamily="18" charset="0"/>
                <a:cs typeface="Times-Bold"/>
              </a:rPr>
              <a:t>th</a:t>
            </a:r>
            <a:r>
              <a:rPr lang="en-US" altLang="en-US" sz="2800" b="1" i="1" dirty="0">
                <a:solidFill>
                  <a:schemeClr val="accent4"/>
                </a:solidFill>
                <a:ea typeface="Times New Roman" panose="02020603050405020304" pitchFamily="18" charset="0"/>
                <a:cs typeface="Times-Bold"/>
              </a:rPr>
              <a:t> in order to meet the deadline for completed work.</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Complete the Six Week Reading Intervention Plan for Tier 2 Instruction Sheet.</a:t>
            </a:r>
          </a:p>
          <a:p>
            <a:pPr marL="0" indent="0">
              <a:buNone/>
            </a:pPr>
            <a:r>
              <a:rPr lang="en-US" altLang="en-US" sz="2800" dirty="0">
                <a:solidFill>
                  <a:schemeClr val="accent4"/>
                </a:solidFill>
                <a:ea typeface="Times New Roman" panose="02020603050405020304" pitchFamily="18" charset="0"/>
                <a:cs typeface="Times-Bold"/>
              </a:rPr>
              <a:t>e. Identify the assessment tool for Progress Monitoring.  </a:t>
            </a:r>
          </a:p>
          <a:p>
            <a:pPr marL="0" indent="0">
              <a:buNone/>
            </a:pPr>
            <a:endParaRPr lang="en-US" altLang="en-US" sz="2800" dirty="0">
              <a:solidFill>
                <a:schemeClr val="accent4"/>
              </a:solidFill>
              <a:ea typeface="Times New Roman" panose="02020603050405020304" pitchFamily="18" charset="0"/>
              <a:cs typeface="Times-Bold"/>
            </a:endParaRPr>
          </a:p>
          <a:p>
            <a:pPr marL="0" indent="0">
              <a:buNone/>
            </a:pPr>
            <a:endParaRPr lang="en-US" altLang="en-US" sz="3600" dirty="0">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
        <p:nvSpPr>
          <p:cNvPr id="2" name="Slide Number Placeholder 1"/>
          <p:cNvSpPr>
            <a:spLocks noGrp="1"/>
          </p:cNvSpPr>
          <p:nvPr>
            <p:ph type="sldNum" sz="quarter" idx="12"/>
          </p:nvPr>
        </p:nvSpPr>
        <p:spPr/>
        <p:txBody>
          <a:bodyPr/>
          <a:lstStyle/>
          <a:p>
            <a:fld id="{4FAB73BC-B049-4115-A692-8D63A059BFB8}" type="slidenum">
              <a:rPr lang="en-US" smtClean="0"/>
              <a:t>31</a:t>
            </a:fld>
            <a:endParaRPr lang="en-US" dirty="0"/>
          </a:p>
        </p:txBody>
      </p:sp>
    </p:spTree>
    <p:extLst>
      <p:ext uri="{BB962C8B-B14F-4D97-AF65-F5344CB8AC3E}">
        <p14:creationId xmlns:p14="http://schemas.microsoft.com/office/powerpoint/2010/main" val="739119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2"/>
          <p:cNvSpPr>
            <a:spLocks noGrp="1"/>
          </p:cNvSpPr>
          <p:nvPr>
            <p:ph type="title"/>
          </p:nvPr>
        </p:nvSpPr>
        <p:spPr/>
        <p:txBody>
          <a:bodyPr/>
          <a:lstStyle/>
          <a:p>
            <a:r>
              <a:rPr lang="en-US" altLang="en-US" dirty="0" smtClean="0">
                <a:solidFill>
                  <a:schemeClr val="accent2"/>
                </a:solidFill>
              </a:rPr>
              <a:t>Intervention Defined</a:t>
            </a:r>
          </a:p>
        </p:txBody>
      </p:sp>
      <p:sp>
        <p:nvSpPr>
          <p:cNvPr id="2" name="Content Placeholder 1"/>
          <p:cNvSpPr>
            <a:spLocks noGrp="1"/>
          </p:cNvSpPr>
          <p:nvPr>
            <p:ph sz="half" idx="1"/>
          </p:nvPr>
        </p:nvSpPr>
        <p:spPr>
          <a:xfrm>
            <a:off x="1143000" y="1822651"/>
            <a:ext cx="4622800" cy="4003675"/>
          </a:xfrm>
        </p:spPr>
        <p:txBody>
          <a:bodyPr>
            <a:normAutofit fontScale="77500" lnSpcReduction="20000"/>
          </a:bodyPr>
          <a:lstStyle/>
          <a:p>
            <a:pPr marL="0" indent="0">
              <a:buNone/>
              <a:defRPr/>
            </a:pPr>
            <a:endParaRPr lang="en-US" sz="2401" b="1" i="1" dirty="0"/>
          </a:p>
          <a:p>
            <a:pPr marL="0" indent="0">
              <a:buNone/>
              <a:defRPr/>
            </a:pPr>
            <a:r>
              <a:rPr lang="en-US" sz="4400" b="1" i="1" dirty="0">
                <a:solidFill>
                  <a:schemeClr val="accent4"/>
                </a:solidFill>
              </a:rPr>
              <a:t>Systematic</a:t>
            </a:r>
            <a:r>
              <a:rPr lang="en-US" sz="4400" i="1" dirty="0">
                <a:solidFill>
                  <a:schemeClr val="accent4"/>
                </a:solidFill>
              </a:rPr>
              <a:t> and </a:t>
            </a:r>
            <a:r>
              <a:rPr lang="en-US" sz="4400" b="1" i="1" dirty="0">
                <a:solidFill>
                  <a:schemeClr val="accent4"/>
                </a:solidFill>
              </a:rPr>
              <a:t>appropriately intensive </a:t>
            </a:r>
            <a:r>
              <a:rPr lang="en-US" sz="4400" i="1" dirty="0">
                <a:solidFill>
                  <a:schemeClr val="accent4"/>
                </a:solidFill>
              </a:rPr>
              <a:t>assistance provided for</a:t>
            </a:r>
            <a:r>
              <a:rPr lang="en-US" sz="4400" b="1" i="1" dirty="0">
                <a:solidFill>
                  <a:schemeClr val="accent4"/>
                </a:solidFill>
              </a:rPr>
              <a:t> a student who is at risk </a:t>
            </a:r>
            <a:r>
              <a:rPr lang="en-US" sz="4400" i="1" dirty="0">
                <a:solidFill>
                  <a:schemeClr val="accent4"/>
                </a:solidFill>
              </a:rPr>
              <a:t>for or is already underperforming</a:t>
            </a:r>
            <a:r>
              <a:rPr lang="en-US" sz="4400" b="1" i="1" dirty="0">
                <a:solidFill>
                  <a:schemeClr val="accent4"/>
                </a:solidFill>
              </a:rPr>
              <a:t> </a:t>
            </a:r>
            <a:r>
              <a:rPr lang="en-US" sz="4400" i="1" dirty="0">
                <a:solidFill>
                  <a:schemeClr val="accent4"/>
                </a:solidFill>
              </a:rPr>
              <a:t>as </a:t>
            </a:r>
            <a:r>
              <a:rPr lang="en-US" sz="4400" b="1" i="1" dirty="0">
                <a:solidFill>
                  <a:schemeClr val="accent4"/>
                </a:solidFill>
              </a:rPr>
              <a:t>compared to appropriate grade- or age-level standards</a:t>
            </a:r>
          </a:p>
        </p:txBody>
      </p:sp>
      <p:sp>
        <p:nvSpPr>
          <p:cNvPr id="4" name="Content Placeholder 3"/>
          <p:cNvSpPr>
            <a:spLocks noGrp="1"/>
          </p:cNvSpPr>
          <p:nvPr>
            <p:ph sz="half" idx="2"/>
          </p:nvPr>
        </p:nvSpPr>
        <p:spPr>
          <a:xfrm>
            <a:off x="6270625" y="1545346"/>
            <a:ext cx="4916170" cy="4130270"/>
          </a:xfrm>
        </p:spPr>
        <p:txBody>
          <a:bodyPr>
            <a:noAutofit/>
          </a:bodyPr>
          <a:lstStyle/>
          <a:p>
            <a:pPr>
              <a:defRPr/>
            </a:pPr>
            <a:r>
              <a:rPr lang="en-US" sz="2000" b="1" dirty="0" smtClean="0">
                <a:solidFill>
                  <a:schemeClr val="tx2"/>
                </a:solidFill>
              </a:rPr>
              <a:t>Systematic</a:t>
            </a:r>
            <a:r>
              <a:rPr lang="en-US" sz="2000" dirty="0" smtClean="0">
                <a:solidFill>
                  <a:schemeClr val="tx2"/>
                </a:solidFill>
              </a:rPr>
              <a:t>—there is a plan (in writing) for delivering instruction and monitoring progress</a:t>
            </a:r>
          </a:p>
          <a:p>
            <a:pPr>
              <a:defRPr/>
            </a:pPr>
            <a:r>
              <a:rPr lang="en-US" sz="2000" b="1" dirty="0" smtClean="0">
                <a:solidFill>
                  <a:schemeClr val="tx2"/>
                </a:solidFill>
              </a:rPr>
              <a:t>Appropriately intensive</a:t>
            </a:r>
            <a:r>
              <a:rPr lang="en-US" sz="2000" dirty="0" smtClean="0">
                <a:solidFill>
                  <a:schemeClr val="tx2"/>
                </a:solidFill>
              </a:rPr>
              <a:t>—frequency and duration of intervention matches student need, as does the intervention itself</a:t>
            </a:r>
          </a:p>
          <a:p>
            <a:pPr>
              <a:defRPr/>
            </a:pPr>
            <a:r>
              <a:rPr lang="en-US" sz="2000" b="1" dirty="0">
                <a:solidFill>
                  <a:schemeClr val="tx2"/>
                </a:solidFill>
              </a:rPr>
              <a:t>A</a:t>
            </a:r>
            <a:r>
              <a:rPr lang="en-US" sz="2000" b="1" dirty="0" smtClean="0">
                <a:solidFill>
                  <a:schemeClr val="tx2"/>
                </a:solidFill>
              </a:rPr>
              <a:t> student who is at risk</a:t>
            </a:r>
            <a:r>
              <a:rPr lang="en-US" sz="2000" dirty="0" smtClean="0">
                <a:solidFill>
                  <a:schemeClr val="tx2"/>
                </a:solidFill>
              </a:rPr>
              <a:t>—any student identified as below grade level by the Universal Screener, as well as students who are at risk for losing interest or motivation due to their accelerated abilities </a:t>
            </a:r>
          </a:p>
          <a:p>
            <a:pPr>
              <a:defRPr/>
            </a:pPr>
            <a:r>
              <a:rPr lang="en-US" sz="2000" b="1" dirty="0" smtClean="0">
                <a:solidFill>
                  <a:schemeClr val="tx2"/>
                </a:solidFill>
              </a:rPr>
              <a:t>Compared to grade-level standards</a:t>
            </a:r>
            <a:r>
              <a:rPr lang="en-US" sz="2000" dirty="0" smtClean="0">
                <a:solidFill>
                  <a:schemeClr val="tx2"/>
                </a:solidFill>
              </a:rPr>
              <a:t>—cannot be proficient with grade level standards because of a foundational skill(s) deficit</a:t>
            </a:r>
            <a:endParaRPr lang="en-US" sz="2000" b="1" dirty="0" smtClean="0">
              <a:solidFill>
                <a:schemeClr val="tx2"/>
              </a:solidFill>
            </a:endParaRPr>
          </a:p>
          <a:p>
            <a:pPr>
              <a:defRPr/>
            </a:pPr>
            <a:endParaRPr lang="en-US" sz="2000" b="1" dirty="0"/>
          </a:p>
        </p:txBody>
      </p:sp>
      <p:sp>
        <p:nvSpPr>
          <p:cNvPr id="3" name="Slide Number Placeholder 2"/>
          <p:cNvSpPr>
            <a:spLocks noGrp="1"/>
          </p:cNvSpPr>
          <p:nvPr>
            <p:ph type="sldNum" sz="quarter" idx="12"/>
          </p:nvPr>
        </p:nvSpPr>
        <p:spPr/>
        <p:txBody>
          <a:bodyPr/>
          <a:lstStyle/>
          <a:p>
            <a:fld id="{4FAB73BC-B049-4115-A692-8D63A059BFB8}" type="slidenum">
              <a:rPr lang="en-US" smtClean="0"/>
              <a:t>32</a:t>
            </a:fld>
            <a:endParaRPr lang="en-US" dirty="0"/>
          </a:p>
        </p:txBody>
      </p:sp>
    </p:spTree>
    <p:extLst>
      <p:ext uri="{BB962C8B-B14F-4D97-AF65-F5344CB8AC3E}">
        <p14:creationId xmlns:p14="http://schemas.microsoft.com/office/powerpoint/2010/main" val="1278948218"/>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531813"/>
            <a:ext cx="6446838" cy="990600"/>
          </a:xfrm>
        </p:spPr>
        <p:txBody>
          <a:bodyPr/>
          <a:lstStyle/>
          <a:p>
            <a:pPr>
              <a:defRPr/>
            </a:pPr>
            <a:r>
              <a:rPr lang="en-US" dirty="0" smtClean="0">
                <a:solidFill>
                  <a:schemeClr val="accent2"/>
                </a:solidFill>
                <a:latin typeface="+mn-lt"/>
              </a:rPr>
              <a:t>Interventions Can Be…</a:t>
            </a:r>
            <a:endParaRPr lang="en-US" dirty="0">
              <a:solidFill>
                <a:schemeClr val="accent2"/>
              </a:solidFill>
              <a:latin typeface="+mn-lt"/>
            </a:endParaRPr>
          </a:p>
        </p:txBody>
      </p:sp>
      <p:sp>
        <p:nvSpPr>
          <p:cNvPr id="3" name="Text Placeholder 2"/>
          <p:cNvSpPr>
            <a:spLocks noGrp="1"/>
          </p:cNvSpPr>
          <p:nvPr>
            <p:ph type="body" idx="1"/>
          </p:nvPr>
        </p:nvSpPr>
        <p:spPr>
          <a:xfrm>
            <a:off x="2060575" y="1843088"/>
            <a:ext cx="3138488" cy="431800"/>
          </a:xfrm>
        </p:spPr>
        <p:txBody>
          <a:bodyPr>
            <a:normAutofit/>
          </a:bodyPr>
          <a:lstStyle/>
          <a:p>
            <a:pPr>
              <a:defRPr/>
            </a:pPr>
            <a:r>
              <a:rPr lang="en-US" sz="1725" u="sng" dirty="0">
                <a:solidFill>
                  <a:schemeClr val="tx2"/>
                </a:solidFill>
              </a:rPr>
              <a:t>PROGRAMS</a:t>
            </a:r>
          </a:p>
        </p:txBody>
      </p:sp>
      <p:sp>
        <p:nvSpPr>
          <p:cNvPr id="4" name="Content Placeholder 3"/>
          <p:cNvSpPr>
            <a:spLocks noGrp="1"/>
          </p:cNvSpPr>
          <p:nvPr>
            <p:ph sz="half" idx="2"/>
          </p:nvPr>
        </p:nvSpPr>
        <p:spPr>
          <a:xfrm>
            <a:off x="2060575" y="2662238"/>
            <a:ext cx="3703638" cy="2806700"/>
          </a:xfrm>
        </p:spPr>
        <p:txBody>
          <a:bodyPr>
            <a:normAutofit lnSpcReduction="10000"/>
          </a:bodyPr>
          <a:lstStyle/>
          <a:p>
            <a:pPr marL="169114" indent="-169114">
              <a:buFont typeface="Wingdings" panose="05000000000000000000" pitchFamily="2" charset="2"/>
              <a:buChar char="§"/>
              <a:defRPr/>
            </a:pPr>
            <a:r>
              <a:rPr lang="en-US" sz="2401" dirty="0">
                <a:solidFill>
                  <a:schemeClr val="accent4"/>
                </a:solidFill>
                <a:latin typeface="+mj-lt"/>
              </a:rPr>
              <a:t>Focused on a specific skill deficit determined by a diagnostic assessment</a:t>
            </a:r>
          </a:p>
          <a:p>
            <a:pPr marL="169114" indent="-169114">
              <a:buFont typeface="Wingdings" panose="05000000000000000000" pitchFamily="2" charset="2"/>
              <a:buChar char="§"/>
              <a:defRPr/>
            </a:pPr>
            <a:r>
              <a:rPr lang="en-US" sz="2401" dirty="0">
                <a:solidFill>
                  <a:schemeClr val="accent4"/>
                </a:solidFill>
                <a:latin typeface="+mj-lt"/>
              </a:rPr>
              <a:t>Evidenced-based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Provided by qualified person</a:t>
            </a:r>
          </a:p>
          <a:p>
            <a:pPr marL="342991" indent="-342991">
              <a:buFont typeface="Wingdings" panose="05000000000000000000" pitchFamily="2" charset="2"/>
              <a:buChar char="q"/>
              <a:defRPr/>
            </a:pPr>
            <a:endParaRPr lang="en-US" sz="2101" dirty="0"/>
          </a:p>
        </p:txBody>
      </p:sp>
      <p:sp>
        <p:nvSpPr>
          <p:cNvPr id="5" name="Text Placeholder 4"/>
          <p:cNvSpPr>
            <a:spLocks noGrp="1"/>
          </p:cNvSpPr>
          <p:nvPr>
            <p:ph type="body" sz="quarter" idx="3"/>
          </p:nvPr>
        </p:nvSpPr>
        <p:spPr>
          <a:xfrm>
            <a:off x="6188075" y="1843088"/>
            <a:ext cx="3140075" cy="533400"/>
          </a:xfrm>
        </p:spPr>
        <p:txBody>
          <a:bodyPr>
            <a:normAutofit fontScale="62500" lnSpcReduction="20000"/>
          </a:bodyPr>
          <a:lstStyle/>
          <a:p>
            <a:pPr>
              <a:defRPr/>
            </a:pPr>
            <a:endParaRPr lang="en-US" dirty="0" smtClean="0">
              <a:solidFill>
                <a:schemeClr val="tx2"/>
              </a:solidFill>
            </a:endParaRPr>
          </a:p>
          <a:p>
            <a:pPr>
              <a:defRPr/>
            </a:pPr>
            <a:r>
              <a:rPr lang="en-US" sz="3151" u="sng" dirty="0">
                <a:solidFill>
                  <a:schemeClr val="tx2"/>
                </a:solidFill>
              </a:rPr>
              <a:t>LEARNING STRATEGIES</a:t>
            </a:r>
          </a:p>
          <a:p>
            <a:pPr>
              <a:defRPr/>
            </a:pPr>
            <a:endParaRPr lang="en-US" dirty="0"/>
          </a:p>
        </p:txBody>
      </p:sp>
      <p:sp>
        <p:nvSpPr>
          <p:cNvPr id="6" name="Content Placeholder 5"/>
          <p:cNvSpPr>
            <a:spLocks noGrp="1"/>
          </p:cNvSpPr>
          <p:nvPr>
            <p:ph sz="quarter" idx="4"/>
          </p:nvPr>
        </p:nvSpPr>
        <p:spPr>
          <a:xfrm>
            <a:off x="6188075" y="2697163"/>
            <a:ext cx="3702050" cy="2806700"/>
          </a:xfrm>
        </p:spPr>
        <p:txBody>
          <a:bodyPr>
            <a:normAutofit fontScale="92500"/>
          </a:bodyPr>
          <a:lstStyle/>
          <a:p>
            <a:pPr marL="169114" indent="-169114">
              <a:buFont typeface="Wingdings" panose="05000000000000000000" pitchFamily="2" charset="2"/>
              <a:buChar char="§"/>
              <a:defRPr/>
            </a:pPr>
            <a:r>
              <a:rPr lang="en-US" sz="2401" dirty="0">
                <a:solidFill>
                  <a:schemeClr val="accent4"/>
                </a:solidFill>
                <a:latin typeface="+mj-lt"/>
              </a:rPr>
              <a:t>Evidence-based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Must be implemented with fidelity specific to the strategy being used (not all strategies require the same intensity and/or duration)</a:t>
            </a:r>
          </a:p>
          <a:p>
            <a:pPr marL="342991" indent="-342991">
              <a:buFont typeface="Wingdings" panose="05000000000000000000" pitchFamily="2" charset="2"/>
              <a:buChar char="q"/>
              <a:defRPr/>
            </a:pPr>
            <a:endParaRPr lang="en-US" sz="2101" dirty="0">
              <a:solidFill>
                <a:schemeClr val="accent4"/>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t>33</a:t>
            </a:fld>
            <a:endParaRPr lang="en-US" dirty="0"/>
          </a:p>
        </p:txBody>
      </p:sp>
    </p:spTree>
    <p:extLst>
      <p:ext uri="{BB962C8B-B14F-4D97-AF65-F5344CB8AC3E}">
        <p14:creationId xmlns:p14="http://schemas.microsoft.com/office/powerpoint/2010/main" val="378065038"/>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325" y="796924"/>
            <a:ext cx="7980363" cy="1089025"/>
          </a:xfrm>
        </p:spPr>
        <p:txBody>
          <a:bodyPr>
            <a:normAutofit fontScale="90000"/>
          </a:bodyPr>
          <a:lstStyle/>
          <a:p>
            <a:pPr>
              <a:defRPr/>
            </a:pPr>
            <a:r>
              <a:rPr lang="en-US" dirty="0" smtClean="0">
                <a:solidFill>
                  <a:schemeClr val="accent2"/>
                </a:solidFill>
                <a:latin typeface="+mn-lt"/>
              </a:rPr>
              <a:t>Effective Interventions are </a:t>
            </a:r>
            <a:r>
              <a:rPr lang="en-US" i="1" dirty="0" smtClean="0">
                <a:solidFill>
                  <a:schemeClr val="accent2"/>
                </a:solidFill>
                <a:latin typeface="+mn-lt"/>
              </a:rPr>
              <a:t>always</a:t>
            </a:r>
            <a:r>
              <a:rPr lang="en-US" dirty="0" smtClean="0">
                <a:solidFill>
                  <a:schemeClr val="accent2"/>
                </a:solidFill>
                <a:latin typeface="+mn-lt"/>
              </a:rPr>
              <a:t>…</a:t>
            </a:r>
            <a:endParaRPr lang="en-US" dirty="0">
              <a:solidFill>
                <a:schemeClr val="accent2"/>
              </a:solidFill>
              <a:latin typeface="+mn-lt"/>
            </a:endParaRPr>
          </a:p>
        </p:txBody>
      </p:sp>
      <p:sp>
        <p:nvSpPr>
          <p:cNvPr id="3" name="Content Placeholder 2"/>
          <p:cNvSpPr>
            <a:spLocks noGrp="1"/>
          </p:cNvSpPr>
          <p:nvPr>
            <p:ph idx="1"/>
          </p:nvPr>
        </p:nvSpPr>
        <p:spPr>
          <a:xfrm>
            <a:off x="2346325" y="1885949"/>
            <a:ext cx="7980364" cy="4320297"/>
          </a:xfrm>
        </p:spPr>
        <p:txBody>
          <a:bodyPr>
            <a:normAutofit/>
          </a:bodyPr>
          <a:lstStyle/>
          <a:p>
            <a:pPr marL="67884" indent="-67884">
              <a:buFont typeface="Wingdings" panose="05000000000000000000" pitchFamily="2" charset="2"/>
              <a:buChar char="§"/>
              <a:defRPr/>
            </a:pPr>
            <a:r>
              <a:rPr lang="en-US" sz="2701" dirty="0">
                <a:solidFill>
                  <a:schemeClr val="accent4"/>
                </a:solidFill>
              </a:rPr>
              <a:t>   </a:t>
            </a:r>
            <a:r>
              <a:rPr lang="en-US" sz="3600" dirty="0">
                <a:solidFill>
                  <a:schemeClr val="accent4"/>
                </a:solidFill>
                <a:latin typeface="+mj-lt"/>
              </a:rPr>
              <a:t>Research Based</a:t>
            </a:r>
          </a:p>
          <a:p>
            <a:pPr>
              <a:buFont typeface="Wingdings" panose="05000000000000000000" pitchFamily="2" charset="2"/>
              <a:buChar char="§"/>
              <a:defRPr/>
            </a:pPr>
            <a:r>
              <a:rPr lang="en-US" sz="3600" dirty="0">
                <a:solidFill>
                  <a:schemeClr val="accent4"/>
                </a:solidFill>
                <a:latin typeface="+mj-lt"/>
              </a:rPr>
              <a:t>  Systematic</a:t>
            </a:r>
          </a:p>
          <a:p>
            <a:pPr>
              <a:buFont typeface="Wingdings" panose="05000000000000000000" pitchFamily="2" charset="2"/>
              <a:buChar char="§"/>
              <a:defRPr/>
            </a:pPr>
            <a:r>
              <a:rPr lang="en-US" sz="3600" dirty="0">
                <a:solidFill>
                  <a:schemeClr val="accent4"/>
                </a:solidFill>
                <a:latin typeface="+mj-lt"/>
              </a:rPr>
              <a:t>  Directive</a:t>
            </a:r>
          </a:p>
          <a:p>
            <a:pPr>
              <a:buFont typeface="Wingdings" panose="05000000000000000000" pitchFamily="2" charset="2"/>
              <a:buChar char="§"/>
              <a:defRPr/>
            </a:pPr>
            <a:r>
              <a:rPr lang="en-US" sz="3600" dirty="0">
                <a:solidFill>
                  <a:schemeClr val="accent4"/>
                </a:solidFill>
                <a:latin typeface="+mj-lt"/>
              </a:rPr>
              <a:t>  Timely</a:t>
            </a:r>
          </a:p>
          <a:p>
            <a:pPr>
              <a:buFont typeface="Wingdings" panose="05000000000000000000" pitchFamily="2" charset="2"/>
              <a:buChar char="§"/>
              <a:defRPr/>
            </a:pPr>
            <a:r>
              <a:rPr lang="en-US" sz="3600" dirty="0">
                <a:solidFill>
                  <a:schemeClr val="accent4"/>
                </a:solidFill>
                <a:latin typeface="+mj-lt"/>
              </a:rPr>
              <a:t>  Administered by trained professionals</a:t>
            </a:r>
          </a:p>
          <a:p>
            <a:pPr>
              <a:buFont typeface="Wingdings" panose="05000000000000000000" pitchFamily="2" charset="2"/>
              <a:buChar char="§"/>
              <a:defRPr/>
            </a:pPr>
            <a:r>
              <a:rPr lang="en-US" sz="3600" dirty="0">
                <a:solidFill>
                  <a:schemeClr val="accent4"/>
                </a:solidFill>
                <a:latin typeface="+mj-lt"/>
              </a:rPr>
              <a:t>  Targeted</a:t>
            </a:r>
          </a:p>
        </p:txBody>
      </p:sp>
      <p:sp>
        <p:nvSpPr>
          <p:cNvPr id="4" name="Slide Number Placeholder 3"/>
          <p:cNvSpPr>
            <a:spLocks noGrp="1"/>
          </p:cNvSpPr>
          <p:nvPr>
            <p:ph type="sldNum" sz="quarter" idx="12"/>
          </p:nvPr>
        </p:nvSpPr>
        <p:spPr/>
        <p:txBody>
          <a:bodyPr/>
          <a:lstStyle/>
          <a:p>
            <a:fld id="{4FAB73BC-B049-4115-A692-8D63A059BFB8}" type="slidenum">
              <a:rPr lang="en-US" smtClean="0"/>
              <a:t>34</a:t>
            </a:fld>
            <a:endParaRPr lang="en-US" dirty="0"/>
          </a:p>
        </p:txBody>
      </p:sp>
    </p:spTree>
    <p:extLst>
      <p:ext uri="{BB962C8B-B14F-4D97-AF65-F5344CB8AC3E}">
        <p14:creationId xmlns:p14="http://schemas.microsoft.com/office/powerpoint/2010/main" val="3585429830"/>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1181911" y="401002"/>
            <a:ext cx="9875520" cy="1356360"/>
          </a:xfrm>
        </p:spPr>
        <p:txBody>
          <a:bodyPr/>
          <a:lstStyle/>
          <a:p>
            <a:pPr algn="ctr"/>
            <a:r>
              <a:rPr lang="en-US" altLang="en-US" sz="4000" dirty="0">
                <a:solidFill>
                  <a:schemeClr val="accent2"/>
                </a:solidFill>
              </a:rPr>
              <a:t>What Intervention Is And What It Isn’t</a:t>
            </a:r>
          </a:p>
        </p:txBody>
      </p:sp>
      <p:sp>
        <p:nvSpPr>
          <p:cNvPr id="136195" name="Text Placeholder 2"/>
          <p:cNvSpPr>
            <a:spLocks noGrp="1"/>
          </p:cNvSpPr>
          <p:nvPr>
            <p:ph type="body" idx="1"/>
          </p:nvPr>
        </p:nvSpPr>
        <p:spPr>
          <a:xfrm>
            <a:off x="2362200" y="1384300"/>
            <a:ext cx="3138488" cy="431800"/>
          </a:xfrm>
        </p:spPr>
        <p:txBody>
          <a:bodyPr/>
          <a:lstStyle/>
          <a:p>
            <a:r>
              <a:rPr lang="en-US" altLang="en-US" dirty="0" smtClean="0">
                <a:solidFill>
                  <a:schemeClr val="tx2"/>
                </a:solidFill>
              </a:rPr>
              <a:t>Is</a:t>
            </a:r>
          </a:p>
        </p:txBody>
      </p:sp>
      <p:sp>
        <p:nvSpPr>
          <p:cNvPr id="136196" name="Content Placeholder 3"/>
          <p:cNvSpPr>
            <a:spLocks noGrp="1"/>
          </p:cNvSpPr>
          <p:nvPr>
            <p:ph sz="half" idx="2"/>
          </p:nvPr>
        </p:nvSpPr>
        <p:spPr>
          <a:xfrm>
            <a:off x="2171700" y="1816100"/>
            <a:ext cx="3138488" cy="4127500"/>
          </a:xfrm>
        </p:spPr>
        <p:txBody>
          <a:bodyPr/>
          <a:lstStyle/>
          <a:p>
            <a:r>
              <a:rPr lang="en-US" altLang="en-US" sz="2000" dirty="0">
                <a:solidFill>
                  <a:schemeClr val="accent4"/>
                </a:solidFill>
              </a:rPr>
              <a:t>instruction outside of and in addition to core instruction</a:t>
            </a:r>
          </a:p>
          <a:p>
            <a:r>
              <a:rPr lang="en-US" altLang="en-US" sz="2000" dirty="0">
                <a:solidFill>
                  <a:schemeClr val="accent4"/>
                </a:solidFill>
              </a:rPr>
              <a:t>focused specifically on a student’s need</a:t>
            </a:r>
          </a:p>
          <a:p>
            <a:r>
              <a:rPr lang="en-US" altLang="en-US" sz="2000" dirty="0">
                <a:solidFill>
                  <a:schemeClr val="accent4"/>
                </a:solidFill>
              </a:rPr>
              <a:t>provided by a qualified and effective teacher</a:t>
            </a:r>
          </a:p>
          <a:p>
            <a:r>
              <a:rPr lang="en-US" altLang="en-US" sz="2000" dirty="0">
                <a:solidFill>
                  <a:schemeClr val="accent4"/>
                </a:solidFill>
              </a:rPr>
              <a:t>evidence-based and provided with fidelity to program, delivery model and/or Student Intervention Plan</a:t>
            </a:r>
          </a:p>
          <a:p>
            <a:endParaRPr lang="en-US" altLang="en-US" dirty="0" smtClean="0"/>
          </a:p>
          <a:p>
            <a:endParaRPr lang="en-US" altLang="en-US" dirty="0" smtClean="0"/>
          </a:p>
          <a:p>
            <a:endParaRPr lang="en-US" altLang="en-US" dirty="0" smtClean="0"/>
          </a:p>
        </p:txBody>
      </p:sp>
      <p:sp>
        <p:nvSpPr>
          <p:cNvPr id="136197" name="Text Placeholder 4"/>
          <p:cNvSpPr>
            <a:spLocks noGrp="1"/>
          </p:cNvSpPr>
          <p:nvPr>
            <p:ph type="body" sz="quarter" idx="3"/>
          </p:nvPr>
        </p:nvSpPr>
        <p:spPr>
          <a:xfrm>
            <a:off x="7072314" y="1384300"/>
            <a:ext cx="3138487" cy="431800"/>
          </a:xfrm>
        </p:spPr>
        <p:txBody>
          <a:bodyPr/>
          <a:lstStyle/>
          <a:p>
            <a:r>
              <a:rPr lang="en-US" altLang="en-US" dirty="0" smtClean="0">
                <a:solidFill>
                  <a:schemeClr val="tx2"/>
                </a:solidFill>
              </a:rPr>
              <a:t>Is Not</a:t>
            </a:r>
          </a:p>
        </p:txBody>
      </p:sp>
      <p:sp>
        <p:nvSpPr>
          <p:cNvPr id="6" name="Content Placeholder 5"/>
          <p:cNvSpPr>
            <a:spLocks noGrp="1"/>
          </p:cNvSpPr>
          <p:nvPr>
            <p:ph sz="quarter" idx="4"/>
          </p:nvPr>
        </p:nvSpPr>
        <p:spPr>
          <a:xfrm>
            <a:off x="6781800" y="1874838"/>
            <a:ext cx="3429000" cy="3840162"/>
          </a:xfrm>
        </p:spPr>
        <p:txBody>
          <a:bodyPr>
            <a:normAutofit/>
          </a:bodyPr>
          <a:lstStyle/>
          <a:p>
            <a:pPr>
              <a:defRPr/>
            </a:pPr>
            <a:r>
              <a:rPr lang="en-US" dirty="0">
                <a:solidFill>
                  <a:schemeClr val="accent4"/>
                </a:solidFill>
              </a:rPr>
              <a:t>d</a:t>
            </a:r>
            <a:r>
              <a:rPr lang="en-US" dirty="0" smtClean="0">
                <a:solidFill>
                  <a:schemeClr val="accent4"/>
                </a:solidFill>
              </a:rPr>
              <a:t>ifferentiation during core instruction</a:t>
            </a:r>
          </a:p>
          <a:p>
            <a:pPr>
              <a:defRPr/>
            </a:pPr>
            <a:r>
              <a:rPr lang="en-US" dirty="0">
                <a:solidFill>
                  <a:schemeClr val="accent4"/>
                </a:solidFill>
              </a:rPr>
              <a:t>a</a:t>
            </a:r>
            <a:r>
              <a:rPr lang="en-US" dirty="0" smtClean="0">
                <a:solidFill>
                  <a:schemeClr val="accent4"/>
                </a:solidFill>
              </a:rPr>
              <a:t> blanket program given to all students identified as Tier II or Tier III in an area (academic or behavioral)</a:t>
            </a:r>
          </a:p>
          <a:p>
            <a:pPr>
              <a:defRPr/>
            </a:pPr>
            <a:r>
              <a:rPr lang="en-US" dirty="0">
                <a:solidFill>
                  <a:schemeClr val="accent4"/>
                </a:solidFill>
              </a:rPr>
              <a:t>t</a:t>
            </a:r>
            <a:r>
              <a:rPr lang="en-US" dirty="0" smtClean="0">
                <a:solidFill>
                  <a:schemeClr val="accent4"/>
                </a:solidFill>
              </a:rPr>
              <a:t>hrown together or last minute</a:t>
            </a:r>
          </a:p>
          <a:p>
            <a:pPr>
              <a:defRPr/>
            </a:pPr>
            <a:r>
              <a:rPr lang="en-US" dirty="0">
                <a:solidFill>
                  <a:schemeClr val="accent4"/>
                </a:solidFill>
              </a:rPr>
              <a:t>a</a:t>
            </a:r>
            <a:r>
              <a:rPr lang="en-US" dirty="0" smtClean="0">
                <a:solidFill>
                  <a:schemeClr val="accent4"/>
                </a:solidFill>
              </a:rPr>
              <a:t> computer program.</a:t>
            </a:r>
          </a:p>
        </p:txBody>
      </p:sp>
      <p:sp>
        <p:nvSpPr>
          <p:cNvPr id="2" name="Slide Number Placeholder 1"/>
          <p:cNvSpPr>
            <a:spLocks noGrp="1"/>
          </p:cNvSpPr>
          <p:nvPr>
            <p:ph type="sldNum" sz="quarter" idx="12"/>
          </p:nvPr>
        </p:nvSpPr>
        <p:spPr/>
        <p:txBody>
          <a:bodyPr/>
          <a:lstStyle/>
          <a:p>
            <a:fld id="{4FAB73BC-B049-4115-A692-8D63A059BFB8}" type="slidenum">
              <a:rPr lang="en-US" smtClean="0"/>
              <a:t>35</a:t>
            </a:fld>
            <a:endParaRPr lang="en-US" dirty="0"/>
          </a:p>
        </p:txBody>
      </p:sp>
    </p:spTree>
    <p:extLst>
      <p:ext uri="{BB962C8B-B14F-4D97-AF65-F5344CB8AC3E}">
        <p14:creationId xmlns:p14="http://schemas.microsoft.com/office/powerpoint/2010/main" val="605885701"/>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3"/>
          <p:cNvSpPr>
            <a:spLocks noGrp="1"/>
          </p:cNvSpPr>
          <p:nvPr>
            <p:ph type="title"/>
          </p:nvPr>
        </p:nvSpPr>
        <p:spPr/>
        <p:txBody>
          <a:bodyPr/>
          <a:lstStyle/>
          <a:p>
            <a:pPr algn="ctr"/>
            <a:r>
              <a:rPr lang="en-US" altLang="en-US" dirty="0" smtClean="0">
                <a:solidFill>
                  <a:schemeClr val="accent2"/>
                </a:solidFill>
              </a:rPr>
              <a:t>Purpose of Progress Monitoring</a:t>
            </a:r>
          </a:p>
        </p:txBody>
      </p:sp>
      <p:sp>
        <p:nvSpPr>
          <p:cNvPr id="138243" name="Content Placeholder 4"/>
          <p:cNvSpPr>
            <a:spLocks noGrp="1"/>
          </p:cNvSpPr>
          <p:nvPr>
            <p:ph idx="1"/>
          </p:nvPr>
        </p:nvSpPr>
        <p:spPr>
          <a:xfrm>
            <a:off x="2526365" y="1965960"/>
            <a:ext cx="7108790" cy="4343399"/>
          </a:xfrm>
        </p:spPr>
        <p:txBody>
          <a:bodyPr/>
          <a:lstStyle/>
          <a:p>
            <a:pPr marL="0" indent="0" algn="ctr">
              <a:buNone/>
            </a:pPr>
            <a:r>
              <a:rPr lang="en-US" altLang="en-US" sz="4000" dirty="0">
                <a:solidFill>
                  <a:schemeClr val="accent4"/>
                </a:solidFill>
              </a:rPr>
              <a:t>We progress monitor so that we may know if a student is making progress toward an academic or behavioral goal</a:t>
            </a:r>
            <a:r>
              <a:rPr lang="en-US" altLang="en-US" sz="3300" dirty="0">
                <a:solidFill>
                  <a:schemeClr val="accent4"/>
                </a:solidFill>
              </a:rPr>
              <a:t>.</a:t>
            </a:r>
          </a:p>
        </p:txBody>
      </p:sp>
      <p:sp>
        <p:nvSpPr>
          <p:cNvPr id="2" name="Slide Number Placeholder 1"/>
          <p:cNvSpPr>
            <a:spLocks noGrp="1"/>
          </p:cNvSpPr>
          <p:nvPr>
            <p:ph type="sldNum" sz="quarter" idx="12"/>
          </p:nvPr>
        </p:nvSpPr>
        <p:spPr/>
        <p:txBody>
          <a:bodyPr/>
          <a:lstStyle/>
          <a:p>
            <a:fld id="{4FAB73BC-B049-4115-A692-8D63A059BFB8}" type="slidenum">
              <a:rPr lang="en-US" smtClean="0"/>
              <a:t>36</a:t>
            </a:fld>
            <a:endParaRPr lang="en-US" dirty="0"/>
          </a:p>
        </p:txBody>
      </p:sp>
    </p:spTree>
    <p:extLst>
      <p:ext uri="{BB962C8B-B14F-4D97-AF65-F5344CB8AC3E}">
        <p14:creationId xmlns:p14="http://schemas.microsoft.com/office/powerpoint/2010/main" val="218254396"/>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3"/>
          <p:cNvSpPr>
            <a:spLocks noGrp="1"/>
          </p:cNvSpPr>
          <p:nvPr>
            <p:ph type="title"/>
          </p:nvPr>
        </p:nvSpPr>
        <p:spPr/>
        <p:txBody>
          <a:bodyPr/>
          <a:lstStyle/>
          <a:p>
            <a:pPr algn="ctr"/>
            <a:r>
              <a:rPr lang="en-US" altLang="en-US" sz="4000" dirty="0">
                <a:solidFill>
                  <a:schemeClr val="accent2"/>
                </a:solidFill>
              </a:rPr>
              <a:t>Progress Monitoring: Do’s and Don’ts</a:t>
            </a:r>
          </a:p>
        </p:txBody>
      </p:sp>
      <p:sp>
        <p:nvSpPr>
          <p:cNvPr id="140291" name="Text Placeholder 4"/>
          <p:cNvSpPr>
            <a:spLocks noGrp="1"/>
          </p:cNvSpPr>
          <p:nvPr>
            <p:ph type="body" idx="1"/>
          </p:nvPr>
        </p:nvSpPr>
        <p:spPr>
          <a:xfrm>
            <a:off x="2030414" y="2089150"/>
            <a:ext cx="3140075" cy="431800"/>
          </a:xfrm>
        </p:spPr>
        <p:txBody>
          <a:bodyPr/>
          <a:lstStyle/>
          <a:p>
            <a:r>
              <a:rPr lang="en-US" altLang="en-US" dirty="0" smtClean="0">
                <a:solidFill>
                  <a:schemeClr val="tx2"/>
                </a:solidFill>
              </a:rPr>
              <a:t>DO’S</a:t>
            </a:r>
          </a:p>
        </p:txBody>
      </p:sp>
      <p:sp>
        <p:nvSpPr>
          <p:cNvPr id="6" name="Content Placeholder 5"/>
          <p:cNvSpPr>
            <a:spLocks noGrp="1"/>
          </p:cNvSpPr>
          <p:nvPr>
            <p:ph sz="half" idx="2"/>
          </p:nvPr>
        </p:nvSpPr>
        <p:spPr>
          <a:xfrm>
            <a:off x="2030414" y="2520949"/>
            <a:ext cx="3806182" cy="4074403"/>
          </a:xfrm>
        </p:spPr>
        <p:txBody>
          <a:bodyPr>
            <a:normAutofit fontScale="77500" lnSpcReduction="20000"/>
          </a:bodyPr>
          <a:lstStyle/>
          <a:p>
            <a:pPr>
              <a:defRPr/>
            </a:pPr>
            <a:r>
              <a:rPr lang="en-US" sz="2600" dirty="0" smtClean="0">
                <a:solidFill>
                  <a:schemeClr val="accent4"/>
                </a:solidFill>
              </a:rPr>
              <a:t>Make sure that your method of measurement matches the skill you are targeting in the intervention.</a:t>
            </a:r>
          </a:p>
          <a:p>
            <a:pPr>
              <a:defRPr/>
            </a:pPr>
            <a:r>
              <a:rPr lang="en-US" sz="2600" dirty="0" smtClean="0">
                <a:solidFill>
                  <a:schemeClr val="accent4"/>
                </a:solidFill>
              </a:rPr>
              <a:t>Make sure you are prepared with probes to monitor student progress on grade level and at the instructional level.</a:t>
            </a:r>
          </a:p>
          <a:p>
            <a:pPr>
              <a:defRPr/>
            </a:pPr>
            <a:r>
              <a:rPr lang="en-US" sz="2600" dirty="0" smtClean="0">
                <a:solidFill>
                  <a:schemeClr val="accent4"/>
                </a:solidFill>
              </a:rPr>
              <a:t>Make sure you monitor frequently enough be able to make adjustments to instruction.</a:t>
            </a:r>
          </a:p>
          <a:p>
            <a:pPr>
              <a:defRPr/>
            </a:pPr>
            <a:r>
              <a:rPr lang="en-US" sz="2600" dirty="0" smtClean="0">
                <a:solidFill>
                  <a:schemeClr val="accent4"/>
                </a:solidFill>
              </a:rPr>
              <a:t>Make sure the tool you use to record progress is easy to understand.</a:t>
            </a:r>
          </a:p>
          <a:p>
            <a:pPr>
              <a:defRPr/>
            </a:pPr>
            <a:endParaRPr lang="en-US" dirty="0"/>
          </a:p>
        </p:txBody>
      </p:sp>
      <p:sp>
        <p:nvSpPr>
          <p:cNvPr id="140293" name="Text Placeholder 6"/>
          <p:cNvSpPr>
            <a:spLocks noGrp="1"/>
          </p:cNvSpPr>
          <p:nvPr>
            <p:ph type="body" sz="quarter" idx="3"/>
          </p:nvPr>
        </p:nvSpPr>
        <p:spPr>
          <a:xfrm>
            <a:off x="7010400" y="2006600"/>
            <a:ext cx="3138488" cy="431800"/>
          </a:xfrm>
        </p:spPr>
        <p:txBody>
          <a:bodyPr/>
          <a:lstStyle/>
          <a:p>
            <a:r>
              <a:rPr lang="en-US" altLang="en-US" dirty="0" smtClean="0">
                <a:solidFill>
                  <a:schemeClr val="tx2"/>
                </a:solidFill>
              </a:rPr>
              <a:t>DON’TS</a:t>
            </a:r>
          </a:p>
        </p:txBody>
      </p:sp>
      <p:sp>
        <p:nvSpPr>
          <p:cNvPr id="8" name="Content Placeholder 7"/>
          <p:cNvSpPr>
            <a:spLocks noGrp="1"/>
          </p:cNvSpPr>
          <p:nvPr>
            <p:ph sz="quarter" idx="4"/>
          </p:nvPr>
        </p:nvSpPr>
        <p:spPr>
          <a:xfrm>
            <a:off x="6785042" y="2520949"/>
            <a:ext cx="3779195" cy="3918761"/>
          </a:xfrm>
        </p:spPr>
        <p:txBody>
          <a:bodyPr>
            <a:normAutofit fontScale="92500"/>
          </a:bodyPr>
          <a:lstStyle/>
          <a:p>
            <a:pPr>
              <a:defRPr/>
            </a:pPr>
            <a:r>
              <a:rPr lang="en-US" dirty="0" smtClean="0">
                <a:solidFill>
                  <a:schemeClr val="accent4"/>
                </a:solidFill>
              </a:rPr>
              <a:t>Don’t use a method of measurement that doesn’t match the targeted intervention skill.</a:t>
            </a:r>
          </a:p>
          <a:p>
            <a:pPr>
              <a:defRPr/>
            </a:pPr>
            <a:r>
              <a:rPr lang="en-US" dirty="0" smtClean="0">
                <a:solidFill>
                  <a:schemeClr val="accent4"/>
                </a:solidFill>
              </a:rPr>
              <a:t>Don’t monitor too infrequently to know if the intervention is effective for the student.</a:t>
            </a:r>
          </a:p>
          <a:p>
            <a:pPr>
              <a:defRPr/>
            </a:pPr>
            <a:r>
              <a:rPr lang="en-US" dirty="0" smtClean="0">
                <a:solidFill>
                  <a:schemeClr val="accent4"/>
                </a:solidFill>
              </a:rPr>
              <a:t>Don’t vary the level of the probe each time it is given—stick with the same grade or instructional level throughout intervention.</a:t>
            </a:r>
          </a:p>
          <a:p>
            <a:pPr>
              <a:defRPr/>
            </a:pP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37</a:t>
            </a:fld>
            <a:endParaRPr lang="en-US" dirty="0"/>
          </a:p>
        </p:txBody>
      </p:sp>
    </p:spTree>
    <p:extLst>
      <p:ext uri="{BB962C8B-B14F-4D97-AF65-F5344CB8AC3E}">
        <p14:creationId xmlns:p14="http://schemas.microsoft.com/office/powerpoint/2010/main" val="1084478139"/>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2739" y="1085851"/>
            <a:ext cx="2890837" cy="2100263"/>
          </a:xfrm>
        </p:spPr>
        <p:txBody>
          <a:bodyPr>
            <a:noAutofit/>
          </a:bodyPr>
          <a:lstStyle/>
          <a:p>
            <a:pPr>
              <a:defRPr/>
            </a:pPr>
            <a:r>
              <a:rPr lang="en-US" sz="2701" dirty="0">
                <a:solidFill>
                  <a:schemeClr val="accent2"/>
                </a:solidFill>
              </a:rPr>
              <a:t>When Effectiveness of An </a:t>
            </a:r>
            <a:r>
              <a:rPr lang="en-US" sz="2701" u="sng" dirty="0">
                <a:solidFill>
                  <a:schemeClr val="accent2"/>
                </a:solidFill>
              </a:rPr>
              <a:t>Academic Intervention </a:t>
            </a:r>
            <a:r>
              <a:rPr lang="en-US" sz="2701" dirty="0">
                <a:solidFill>
                  <a:schemeClr val="accent2"/>
                </a:solidFill>
              </a:rPr>
              <a:t>Can Be Determined</a:t>
            </a:r>
          </a:p>
        </p:txBody>
      </p:sp>
      <p:graphicFrame>
        <p:nvGraphicFramePr>
          <p:cNvPr id="6" name="Content Placeholder 5"/>
          <p:cNvGraphicFramePr>
            <a:graphicFrameLocks noGrp="1"/>
          </p:cNvGraphicFramePr>
          <p:nvPr>
            <p:ph idx="1"/>
            <p:extLst/>
          </p:nvPr>
        </p:nvGraphicFramePr>
        <p:xfrm>
          <a:off x="4666878" y="1142406"/>
          <a:ext cx="5866084" cy="4716295"/>
        </p:xfrm>
        <a:graphic>
          <a:graphicData uri="http://schemas.openxmlformats.org/drawingml/2006/table">
            <a:tbl>
              <a:tblPr firstRow="1" bandRow="1">
                <a:effectLst>
                  <a:outerShdw blurRad="266700" dist="38100" dir="2700000" algn="tl" rotWithShape="0">
                    <a:schemeClr val="accent1">
                      <a:lumMod val="50000"/>
                      <a:alpha val="40000"/>
                    </a:schemeClr>
                  </a:outerShdw>
                </a:effectLst>
                <a:tableStyleId>{69012ECD-51FC-41F1-AA8D-1B2483CD663E}</a:tableStyleId>
              </a:tblPr>
              <a:tblGrid>
                <a:gridCol w="2818022">
                  <a:extLst>
                    <a:ext uri="{9D8B030D-6E8A-4147-A177-3AD203B41FA5}">
                      <a16:colId xmlns:a16="http://schemas.microsoft.com/office/drawing/2014/main" val="20000"/>
                    </a:ext>
                  </a:extLst>
                </a:gridCol>
                <a:gridCol w="3048062">
                  <a:extLst>
                    <a:ext uri="{9D8B030D-6E8A-4147-A177-3AD203B41FA5}">
                      <a16:colId xmlns:a16="http://schemas.microsoft.com/office/drawing/2014/main" val="20001"/>
                    </a:ext>
                  </a:extLst>
                </a:gridCol>
              </a:tblGrid>
              <a:tr h="471630">
                <a:tc>
                  <a:txBody>
                    <a:bodyPr/>
                    <a:lstStyle/>
                    <a:p>
                      <a:r>
                        <a:rPr lang="en-US" sz="1400" i="1" u="sng" dirty="0" smtClean="0">
                          <a:solidFill>
                            <a:schemeClr val="accent1">
                              <a:lumMod val="50000"/>
                            </a:schemeClr>
                          </a:solidFill>
                        </a:rPr>
                        <a:t>If progress</a:t>
                      </a:r>
                      <a:r>
                        <a:rPr lang="en-US" sz="1400" i="1" u="sng" baseline="0" dirty="0" smtClean="0">
                          <a:solidFill>
                            <a:schemeClr val="accent1">
                              <a:lumMod val="50000"/>
                            </a:schemeClr>
                          </a:solidFill>
                        </a:rPr>
                        <a:t> is monitored</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i="1" u="sng" dirty="0" smtClean="0">
                          <a:solidFill>
                            <a:schemeClr val="accent1">
                              <a:lumMod val="50000"/>
                            </a:schemeClr>
                          </a:solidFill>
                        </a:rPr>
                        <a:t>The</a:t>
                      </a:r>
                      <a:r>
                        <a:rPr lang="en-US" sz="1400" i="1" u="sng" baseline="0" dirty="0" smtClean="0">
                          <a:solidFill>
                            <a:schemeClr val="accent1">
                              <a:lumMod val="50000"/>
                            </a:schemeClr>
                          </a:solidFill>
                        </a:rPr>
                        <a:t> effectiveness may</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848933">
                <a:tc>
                  <a:txBody>
                    <a:bodyPr/>
                    <a:lstStyle/>
                    <a:p>
                      <a:r>
                        <a:rPr lang="en-US" sz="1400" dirty="0" smtClean="0"/>
                        <a:t>daily,</a:t>
                      </a:r>
                      <a:r>
                        <a:rPr lang="en-US" sz="1400" baseline="0" dirty="0" smtClean="0"/>
                        <a:t> as part of instruction,</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a:t>
                      </a:r>
                      <a:r>
                        <a:rPr lang="en-US" sz="1400" baseline="0" dirty="0" smtClean="0"/>
                        <a:t> determined within two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r h="848933">
                <a:tc>
                  <a:txBody>
                    <a:bodyPr/>
                    <a:lstStyle/>
                    <a:p>
                      <a:r>
                        <a:rPr lang="en-US" sz="1400" dirty="0" smtClean="0"/>
                        <a:t>twice a week,</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a month.</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2"/>
                  </a:ext>
                </a:extLst>
              </a:tr>
              <a:tr h="848933">
                <a:tc>
                  <a:txBody>
                    <a:bodyPr/>
                    <a:lstStyle/>
                    <a:p>
                      <a:r>
                        <a:rPr lang="en-US" sz="1400" dirty="0" smtClean="0"/>
                        <a:t>weekly,</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nine</a:t>
                      </a:r>
                      <a:r>
                        <a:rPr lang="en-US" sz="1400" baseline="0" dirty="0" smtClean="0"/>
                        <a:t> </a:t>
                      </a:r>
                      <a:r>
                        <a:rPr lang="en-US" sz="1400" dirty="0" smtClean="0"/>
                        <a:t>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3"/>
                  </a:ext>
                </a:extLst>
              </a:tr>
              <a:tr h="848933">
                <a:tc>
                  <a:txBody>
                    <a:bodyPr/>
                    <a:lstStyle/>
                    <a:p>
                      <a:r>
                        <a:rPr lang="en-US" sz="1400" dirty="0" smtClean="0"/>
                        <a:t>every two</a:t>
                      </a:r>
                      <a:r>
                        <a:rPr lang="en-US" sz="1400" baseline="0" dirty="0" smtClean="0"/>
                        <a:t>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a:t>
                      </a:r>
                      <a:r>
                        <a:rPr lang="en-US" sz="1400" baseline="0" dirty="0" smtClean="0"/>
                        <a:t> eighteen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4"/>
                  </a:ext>
                </a:extLst>
              </a:tr>
              <a:tr h="848933">
                <a:tc>
                  <a:txBody>
                    <a:bodyPr/>
                    <a:lstStyle/>
                    <a:p>
                      <a:r>
                        <a:rPr lang="en-US" sz="1400" dirty="0" smtClean="0"/>
                        <a:t>every nine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NOT be determined,</a:t>
                      </a:r>
                      <a:r>
                        <a:rPr lang="en-US" sz="1400" baseline="0" dirty="0" smtClean="0"/>
                        <a:t> even after a year.</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5"/>
                  </a:ext>
                </a:extLst>
              </a:tr>
            </a:tbl>
          </a:graphicData>
        </a:graphic>
      </p:graphicFrame>
      <p:sp>
        <p:nvSpPr>
          <p:cNvPr id="143364" name="Text Placeholder 4"/>
          <p:cNvSpPr>
            <a:spLocks noGrp="1"/>
          </p:cNvSpPr>
          <p:nvPr>
            <p:ph type="body" sz="half" idx="2"/>
          </p:nvPr>
        </p:nvSpPr>
        <p:spPr>
          <a:xfrm>
            <a:off x="1582739" y="3425826"/>
            <a:ext cx="2943225" cy="2436813"/>
          </a:xfrm>
        </p:spPr>
        <p:txBody>
          <a:bodyPr>
            <a:noAutofit/>
          </a:bodyPr>
          <a:lstStyle/>
          <a:p>
            <a:r>
              <a:rPr lang="en-US" altLang="en-US" sz="2000" dirty="0">
                <a:solidFill>
                  <a:schemeClr val="accent4"/>
                </a:solidFill>
              </a:rPr>
              <a:t>The frequency with which progress is monitored determines when the MTSS Team can decide if an intervention is effective and what changes, if any, should be made. </a:t>
            </a:r>
          </a:p>
        </p:txBody>
      </p:sp>
      <p:sp>
        <p:nvSpPr>
          <p:cNvPr id="2" name="TextBox 1"/>
          <p:cNvSpPr txBox="1"/>
          <p:nvPr/>
        </p:nvSpPr>
        <p:spPr>
          <a:xfrm>
            <a:off x="8726016" y="6100796"/>
            <a:ext cx="1657350" cy="246063"/>
          </a:xfrm>
          <a:prstGeom prst="rect">
            <a:avLst/>
          </a:prstGeom>
          <a:noFill/>
        </p:spPr>
        <p:txBody>
          <a:bodyPr>
            <a:spAutoFit/>
          </a:bodyPr>
          <a:lstStyle/>
          <a:p>
            <a:pPr>
              <a:lnSpc>
                <a:spcPct val="95000"/>
              </a:lnSpc>
              <a:defRPr/>
            </a:pPr>
            <a:r>
              <a:rPr lang="en-US" sz="1050" i="1" dirty="0"/>
              <a:t>adapted from KDE</a:t>
            </a:r>
          </a:p>
        </p:txBody>
      </p:sp>
      <p:sp>
        <p:nvSpPr>
          <p:cNvPr id="4" name="Slide Number Placeholder 3"/>
          <p:cNvSpPr>
            <a:spLocks noGrp="1"/>
          </p:cNvSpPr>
          <p:nvPr>
            <p:ph type="sldNum" sz="quarter" idx="12"/>
          </p:nvPr>
        </p:nvSpPr>
        <p:spPr/>
        <p:txBody>
          <a:bodyPr/>
          <a:lstStyle/>
          <a:p>
            <a:fld id="{4FAB73BC-B049-4115-A692-8D63A059BFB8}" type="slidenum">
              <a:rPr lang="en-US" smtClean="0"/>
              <a:t>38</a:t>
            </a:fld>
            <a:endParaRPr lang="en-US" dirty="0"/>
          </a:p>
        </p:txBody>
      </p:sp>
    </p:spTree>
    <p:extLst>
      <p:ext uri="{BB962C8B-B14F-4D97-AF65-F5344CB8AC3E}">
        <p14:creationId xmlns:p14="http://schemas.microsoft.com/office/powerpoint/2010/main" val="3291027260"/>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2451100" y="121340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spcBef>
                <a:spcPct val="20000"/>
              </a:spcBef>
            </a:pPr>
            <a:r>
              <a:rPr lang="en-US" altLang="en-US" sz="3600" b="1"/>
              <a:t>Reading: </a:t>
            </a:r>
            <a:r>
              <a:rPr lang="en-US" altLang="en-US" sz="3200"/>
              <a:t>Best Practices Chapter 13</a:t>
            </a:r>
          </a:p>
          <a:p>
            <a:pPr defTabSz="914400">
              <a:spcBef>
                <a:spcPct val="20000"/>
              </a:spcBef>
            </a:pPr>
            <a:endParaRPr lang="en-US" altLang="en-US" sz="3200"/>
          </a:p>
          <a:p>
            <a:pPr defTabSz="914400"/>
            <a:r>
              <a:rPr lang="en-US" altLang="en-US" sz="3200"/>
              <a:t>DRCS Six Week Intervention Implementation</a:t>
            </a:r>
          </a:p>
          <a:p>
            <a:pPr defTabSz="914400"/>
            <a:endParaRPr lang="en-US" altLang="en-US" sz="3200"/>
          </a:p>
          <a:p>
            <a:pPr defTabSz="914400"/>
            <a:r>
              <a:rPr lang="en-US" altLang="en-US" sz="3200"/>
              <a:t>CRI Action Plan due Session 11</a:t>
            </a:r>
          </a:p>
          <a:p>
            <a:pPr defTabSz="914400"/>
            <a:endParaRPr lang="en-US" altLang="en-US" sz="3200"/>
          </a:p>
          <a:p>
            <a:pPr defTabSz="914400"/>
            <a:r>
              <a:rPr lang="en-US" altLang="en-US" sz="3200"/>
              <a:t>CAP #2 Due Session 12</a:t>
            </a:r>
            <a:endParaRPr lang="en-US" alt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39</a:t>
            </a:fld>
            <a:endParaRPr lang="en-US" dirty="0"/>
          </a:p>
        </p:txBody>
      </p:sp>
    </p:spTree>
    <p:extLst>
      <p:ext uri="{BB962C8B-B14F-4D97-AF65-F5344CB8AC3E}">
        <p14:creationId xmlns:p14="http://schemas.microsoft.com/office/powerpoint/2010/main" val="1803594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a:solidFill>
                  <a:schemeClr val="accent2"/>
                </a:solidFill>
                <a:latin typeface="Britannic Bold" panose="020B0903060703020204" pitchFamily="34" charset="0"/>
              </a:rPr>
              <a:t>JCPS-Bellarmine Literacy Project</a:t>
            </a:r>
            <a:endParaRPr lang="en-US" altLang="en-US" i="1" dirty="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a:solidFill>
                  <a:schemeClr val="tx1"/>
                </a:solidFill>
                <a:effectLst>
                  <a:outerShdw blurRad="38100" dist="38100" dir="2700000" algn="tl">
                    <a:srgbClr val="C0C0C0"/>
                  </a:outerShdw>
                </a:effectLst>
              </a:rPr>
              <a:t>Equity in Education</a:t>
            </a:r>
          </a:p>
          <a:p>
            <a:pPr marL="0" indent="0">
              <a:buNone/>
              <a:defRPr/>
            </a:pPr>
            <a:endParaRPr lang="en-US" altLang="en-US" sz="3200" i="1" dirty="0">
              <a:solidFill>
                <a:schemeClr val="tx1"/>
              </a:solidFill>
            </a:endParaRPr>
          </a:p>
          <a:p>
            <a:pPr marL="0" indent="0">
              <a:buNone/>
              <a:defRPr/>
            </a:pPr>
            <a:r>
              <a:rPr lang="en-US" altLang="en-US" sz="3200" dirty="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Picture 3" descr="1484591161823196526652.jpg"/>
          <p:cNvPicPr>
            <a:picLocks noChangeAspect="1"/>
          </p:cNvPicPr>
          <p:nvPr/>
        </p:nvPicPr>
        <p:blipFill>
          <a:blip r:embed="rId2"/>
          <a:stretch>
            <a:fillRect/>
          </a:stretch>
        </p:blipFill>
        <p:spPr>
          <a:xfrm>
            <a:off x="8315325" y="1428750"/>
            <a:ext cx="2743200" cy="1184967"/>
          </a:xfrm>
          <a:prstGeom prst="rect">
            <a:avLst/>
          </a:prstGeom>
        </p:spPr>
      </p:pic>
    </p:spTree>
    <p:extLst>
      <p:ext uri="{BB962C8B-B14F-4D97-AF65-F5344CB8AC3E}">
        <p14:creationId xmlns:p14="http://schemas.microsoft.com/office/powerpoint/2010/main" val="3066740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1176130" y="1728028"/>
            <a:ext cx="8153400" cy="4495800"/>
          </a:xfrm>
        </p:spPr>
        <p:txBody>
          <a:bodyPr>
            <a:normAutofit/>
          </a:bodyPr>
          <a:lstStyle/>
          <a:p>
            <a:pPr marL="0" indent="0">
              <a:buNone/>
            </a:pPr>
            <a:r>
              <a:rPr lang="en-US" altLang="en-US" sz="3200" b="1" dirty="0">
                <a:solidFill>
                  <a:schemeClr val="accent4"/>
                </a:solidFill>
              </a:rPr>
              <a:t>Question:</a:t>
            </a:r>
            <a:r>
              <a:rPr lang="en-US" altLang="en-US" sz="3200" b="1" dirty="0">
                <a:solidFill>
                  <a:srgbClr val="800000"/>
                </a:solidFill>
              </a:rPr>
              <a:t> What is the primary ingredient in the recipe for every child’s reading success? </a:t>
            </a:r>
          </a:p>
          <a:p>
            <a:pPr marL="0" indent="0">
              <a:buNone/>
            </a:pPr>
            <a:endParaRPr lang="en-US" altLang="en-US" sz="3200" b="1" dirty="0">
              <a:solidFill>
                <a:srgbClr val="800000"/>
              </a:solidFill>
            </a:endParaRPr>
          </a:p>
          <a:p>
            <a:pPr marL="0" indent="0">
              <a:buNone/>
            </a:pPr>
            <a:r>
              <a:rPr lang="en-US" altLang="en-US" sz="3200" b="1" dirty="0">
                <a:solidFill>
                  <a:schemeClr val="accent4"/>
                </a:solidFill>
              </a:rPr>
              <a:t>Answer:</a:t>
            </a:r>
            <a:r>
              <a:rPr lang="en-US" altLang="en-US" sz="3200" b="1" dirty="0">
                <a:solidFill>
                  <a:srgbClr val="800000"/>
                </a:solidFill>
              </a:rPr>
              <a:t> An effective classroom teacher who has the ability to teach reading to a group of children that have a variety of abilities and needs (e.g., Snow, Griffin, &amp; Burns, 2005; Strickland, Snow, Griffin, Burns, &amp; McNamara, 2002).</a:t>
            </a:r>
          </a:p>
        </p:txBody>
      </p:sp>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9530" y="2405747"/>
            <a:ext cx="2405802" cy="2053953"/>
          </a:xfrm>
          <a:prstGeom prst="rect">
            <a:avLst/>
          </a:prstGeom>
        </p:spPr>
      </p:pic>
      <p:sp>
        <p:nvSpPr>
          <p:cNvPr id="5" name="Rectangle 4"/>
          <p:cNvSpPr/>
          <p:nvPr/>
        </p:nvSpPr>
        <p:spPr>
          <a:xfrm>
            <a:off x="2500767" y="539095"/>
            <a:ext cx="6052554"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Teacher Knowledge</a:t>
            </a:r>
          </a:p>
        </p:txBody>
      </p:sp>
    </p:spTree>
    <p:extLst>
      <p:ext uri="{BB962C8B-B14F-4D97-AF65-F5344CB8AC3E}">
        <p14:creationId xmlns:p14="http://schemas.microsoft.com/office/powerpoint/2010/main" val="2541981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p:cTn id="7" dur="1000" fill="hold"/>
                                        <p:tgtEl>
                                          <p:spTgt spid="16486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6486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6486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64867">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64867">
                                            <p:txEl>
                                              <p:pRg st="2" end="2"/>
                                            </p:txEl>
                                          </p:spTgt>
                                        </p:tgtEl>
                                        <p:attrNameLst>
                                          <p:attrName>style.visibility</p:attrName>
                                        </p:attrNameLst>
                                      </p:cBhvr>
                                      <p:to>
                                        <p:strVal val="visible"/>
                                      </p:to>
                                    </p:set>
                                    <p:anim calcmode="lin" valueType="num">
                                      <p:cBhvr>
                                        <p:cTn id="15" dur="1000" fill="hold"/>
                                        <p:tgtEl>
                                          <p:spTgt spid="164867">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164867">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164867">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16486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to</a:t>
            </a: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1845</TotalTime>
  <Words>2437</Words>
  <Application>Microsoft Office PowerPoint</Application>
  <PresentationFormat>Widescreen</PresentationFormat>
  <Paragraphs>706</Paragraphs>
  <Slides>39</Slides>
  <Notes>10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39</vt:i4>
      </vt:variant>
    </vt:vector>
  </HeadingPairs>
  <TitlesOfParts>
    <vt:vector size="56" baseType="lpstr">
      <vt:lpstr>MS PGothic</vt:lpstr>
      <vt:lpstr>MS PGothic</vt:lpstr>
      <vt:lpstr>SimSun</vt:lpstr>
      <vt:lpstr>Arial</vt:lpstr>
      <vt:lpstr>Baskerville Old Face</vt:lpstr>
      <vt:lpstr>Britannic Bold</vt:lpstr>
      <vt:lpstr>Calibri</vt:lpstr>
      <vt:lpstr>Constantia</vt:lpstr>
      <vt:lpstr>Corbel</vt:lpstr>
      <vt:lpstr>Helvetica</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PowerPoint Presentation</vt:lpstr>
      <vt:lpstr>The Assessment Process</vt:lpstr>
      <vt:lpstr>Using Assessment Data to Inform Instruction</vt:lpstr>
      <vt:lpstr>Constructing the Retell Literacy Profile for Grades 1-3</vt:lpstr>
      <vt:lpstr>PowerPoint Presentation</vt:lpstr>
      <vt:lpstr>PowerPoint Presentation</vt:lpstr>
      <vt:lpstr>PowerPoint Presentation</vt:lpstr>
      <vt:lpstr>PowerPoint Presentation</vt:lpstr>
      <vt:lpstr>Let’s take a look at CAP #2</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Intervention Defined</vt:lpstr>
      <vt:lpstr>Interventions Can Be…</vt:lpstr>
      <vt:lpstr>Effective Interventions are always…</vt:lpstr>
      <vt:lpstr>What Intervention Is And What It Isn’t</vt:lpstr>
      <vt:lpstr>Purpose of Progress Monitoring</vt:lpstr>
      <vt:lpstr>Progress Monitoring: Do’s and Don’ts</vt:lpstr>
      <vt:lpstr>When Effectiveness of An Academic Intervention Can Be Determined</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69</cp:revision>
  <dcterms:created xsi:type="dcterms:W3CDTF">2016-10-22T21:04:54Z</dcterms:created>
  <dcterms:modified xsi:type="dcterms:W3CDTF">2017-03-07T21:08:10Z</dcterms:modified>
</cp:coreProperties>
</file>